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72" r:id="rId2"/>
    <p:sldMasterId id="2147483701" r:id="rId3"/>
    <p:sldMasterId id="2147483752" r:id="rId4"/>
    <p:sldMasterId id="2147483769" r:id="rId5"/>
    <p:sldMasterId id="2147483786" r:id="rId6"/>
  </p:sldMasterIdLst>
  <p:notesMasterIdLst>
    <p:notesMasterId r:id="rId33"/>
  </p:notesMasterIdLst>
  <p:handoutMasterIdLst>
    <p:handoutMasterId r:id="rId34"/>
  </p:handoutMasterIdLst>
  <p:sldIdLst>
    <p:sldId id="296" r:id="rId7"/>
    <p:sldId id="337" r:id="rId8"/>
    <p:sldId id="343" r:id="rId9"/>
    <p:sldId id="344" r:id="rId10"/>
    <p:sldId id="345" r:id="rId11"/>
    <p:sldId id="346" r:id="rId12"/>
    <p:sldId id="347" r:id="rId13"/>
    <p:sldId id="354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51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3363"/>
    <a:srgbClr val="2F5A8A"/>
    <a:srgbClr val="F82B82"/>
    <a:srgbClr val="182A2E"/>
    <a:srgbClr val="F12E58"/>
    <a:srgbClr val="E34BA8"/>
    <a:srgbClr val="628AEF"/>
    <a:srgbClr val="3668AE"/>
    <a:srgbClr val="4B5E97"/>
    <a:srgbClr val="7DA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6E3B83-7953-47EB-9268-01C9180E7F85}">
  <a:tblStyle styleId="{976E3B83-7953-47EB-9268-01C9180E7F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0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-1112" y="-3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30497-5509-4542-914C-AEB0E8A2BBEF}" type="datetimeFigureOut">
              <a:rPr lang="fr-FR" smtClean="0"/>
              <a:t>2/28/19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501F6-B68C-C84F-B9B5-DCED1FA4EC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7839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38449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Syntaxe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2E8A51-B3EA-174F-A62E-52A001D682DC}" type="slidenum">
              <a:rPr lang="fr-FR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7720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Activation : wakes up the</a:t>
            </a:r>
            <a:r>
              <a:rPr lang="en-US" baseline="0" dirty="0" smtClean="0"/>
              <a:t> gyro.</a:t>
            </a:r>
            <a:endParaRPr lang="en-US" dirty="0" smtClean="0"/>
          </a:p>
          <a:p>
            <a:r>
              <a:rPr lang="en-US" dirty="0" smtClean="0"/>
              <a:t>Register 107 – Power Management 1 PWR_MGMT_1.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2E8A51-B3EA-174F-A62E-52A001D682DC}" type="slidenum">
              <a:rPr lang="fr-FR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78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 107 – Power Management 1 PWR_MGMT_1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2E8A51-B3EA-174F-A62E-52A001D682DC}" type="slidenum">
              <a:rPr lang="fr-FR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78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 107 – Power Management 1 PWR_MGMT_1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2E8A51-B3EA-174F-A62E-52A001D682DC}" type="slidenum">
              <a:rPr lang="fr-FR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78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2E8A51-B3EA-174F-A62E-52A001D682DC}" type="slidenum">
              <a:rPr lang="fr-FR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78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2E8A51-B3EA-174F-A62E-52A001D682DC}" type="slidenum">
              <a:rPr lang="fr-FR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78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2E8A51-B3EA-174F-A62E-52A001D682DC}" type="slidenum">
              <a:rPr lang="fr-FR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78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2E8A51-B3EA-174F-A62E-52A001D682DC}" type="slidenum">
              <a:rPr lang="fr-FR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78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bit de poids faible (Least </a:t>
            </a:r>
            <a:r>
              <a:rPr lang="fr-FR" dirty="0" err="1" smtClean="0"/>
              <a:t>Significant</a:t>
            </a:r>
            <a:r>
              <a:rPr lang="fr-FR" dirty="0" smtClean="0"/>
              <a:t> Bit, </a:t>
            </a:r>
            <a:r>
              <a:rPr lang="fr-FR" smtClean="0"/>
              <a:t>ou LSB) </a:t>
            </a:r>
            <a:r>
              <a:rPr lang="fr-FR" dirty="0" smtClean="0"/>
              <a:t>est pour un nombre binaire le bit ayant la moindre valeur.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2E8A51-B3EA-174F-A62E-52A001D682DC}" type="slidenum">
              <a:rPr lang="fr-FR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78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</a:t>
            </a:r>
            <a:r>
              <a:rPr lang="fr-FR" sz="1200" dirty="0" smtClean="0">
                <a:solidFill>
                  <a:srgbClr val="0A3363"/>
                </a:solidFill>
                <a:latin typeface="Candara"/>
                <a:cs typeface="Candara"/>
              </a:rPr>
              <a:t> données numériques de sortie sont</a:t>
            </a:r>
            <a:r>
              <a:rPr lang="fr-FR" sz="1200" baseline="0" dirty="0" smtClean="0">
                <a:solidFill>
                  <a:srgbClr val="0A3363"/>
                </a:solidFill>
                <a:latin typeface="Candara"/>
                <a:cs typeface="Candara"/>
              </a:rPr>
              <a:t> des valeurs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2E8A51-B3EA-174F-A62E-52A001D682DC}" type="slidenum">
              <a:rPr lang="fr-FR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892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bande de fréquence de filtre passe bas de l'mpu6050 est entre 5 Hz et 256Hz.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E2E8A51-B3EA-174F-A62E-52A001D682DC}" type="slidenum">
              <a:rPr lang="fr-FR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fr-F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9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jpe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jpe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jpe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jpe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042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6918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69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60" y="971580"/>
            <a:ext cx="8228013" cy="1445419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60" y="2480982"/>
            <a:ext cx="8228013" cy="8001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287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 kern="1200">
                <a:solidFill>
                  <a:srgbClr val="80B606"/>
                </a:solidFill>
                <a:latin typeface="Wingdings" pitchFamily="2" charset="2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91836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780283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7523"/>
            <a:ext cx="6400800" cy="1021556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60" y="2707273"/>
            <a:ext cx="5181601" cy="1125140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1" y="4767264"/>
            <a:ext cx="1446213" cy="273844"/>
          </a:xfrm>
        </p:spPr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>
                <a:solidFill>
                  <a:prstClr val="white"/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287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 kern="1200">
                <a:solidFill>
                  <a:srgbClr val="80B606"/>
                </a:solidFill>
                <a:latin typeface="Wingdings" pitchFamily="2" charset="2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064629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40091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2370046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2370046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239636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088356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3372802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64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51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8372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176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724323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786475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60" y="285751"/>
            <a:ext cx="3509683" cy="165735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04818"/>
            <a:ext cx="3657600" cy="438983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60" y="1986803"/>
            <a:ext cx="3509683" cy="2541144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385451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37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37" y="1986805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857250"/>
            <a:ext cx="4267200" cy="32004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2108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37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37" y="1986805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1943100"/>
            <a:ext cx="3505200" cy="26289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86" y="945357"/>
            <a:ext cx="1254125" cy="94059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8" y="571500"/>
            <a:ext cx="2092325" cy="156924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85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61" y="1926292"/>
            <a:ext cx="8228013" cy="2601656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078696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05980"/>
            <a:ext cx="1524000" cy="4388644"/>
          </a:xfrm>
        </p:spPr>
        <p:txBody>
          <a:bodyPr vert="eaVert" anchor="t" anchorCtr="0"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2646"/>
            <a:ext cx="6019800" cy="421173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7397560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111703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30" y="971565"/>
            <a:ext cx="8228013" cy="1445419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30" y="2480982"/>
            <a:ext cx="8228013" cy="8001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284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 kern="1200">
                <a:solidFill>
                  <a:srgbClr val="80B606"/>
                </a:solidFill>
                <a:latin typeface="Wingdings" pitchFamily="2" charset="2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4150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None/>
              <a:defRPr sz="3000"/>
            </a:lvl1pPr>
            <a:lvl2pPr lvl="1" rtl="0">
              <a:spcBef>
                <a:spcPts val="0"/>
              </a:spcBef>
              <a:buSzPts val="3000"/>
              <a:buNone/>
              <a:defRPr sz="3000"/>
            </a:lvl2pPr>
            <a:lvl3pPr lvl="2" rtl="0">
              <a:spcBef>
                <a:spcPts val="0"/>
              </a:spcBef>
              <a:buSzPts val="3000"/>
              <a:buNone/>
              <a:defRPr sz="3000"/>
            </a:lvl3pPr>
            <a:lvl4pPr lvl="3" rtl="0">
              <a:spcBef>
                <a:spcPts val="0"/>
              </a:spcBef>
              <a:buSzPts val="3000"/>
              <a:buNone/>
              <a:defRPr sz="3000"/>
            </a:lvl4pPr>
            <a:lvl5pPr lvl="4" rtl="0">
              <a:spcBef>
                <a:spcPts val="0"/>
              </a:spcBef>
              <a:buSzPts val="3000"/>
              <a:buNone/>
              <a:defRPr sz="3000"/>
            </a:lvl5pPr>
            <a:lvl6pPr lvl="5" rtl="0">
              <a:spcBef>
                <a:spcPts val="0"/>
              </a:spcBef>
              <a:buSzPts val="3000"/>
              <a:buNone/>
              <a:defRPr sz="3000"/>
            </a:lvl6pPr>
            <a:lvl7pPr lvl="6" rtl="0">
              <a:spcBef>
                <a:spcPts val="0"/>
              </a:spcBef>
              <a:buSzPts val="3000"/>
              <a:buNone/>
              <a:defRPr sz="3000"/>
            </a:lvl7pPr>
            <a:lvl8pPr lvl="7" rtl="0">
              <a:spcBef>
                <a:spcPts val="0"/>
              </a:spcBef>
              <a:buSzPts val="3000"/>
              <a:buNone/>
              <a:defRPr sz="3000"/>
            </a:lvl8pPr>
            <a:lvl9pPr lvl="8" rtl="0">
              <a:spcBef>
                <a:spcPts val="0"/>
              </a:spcBef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6655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865733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7523"/>
            <a:ext cx="6400800" cy="1021556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30" y="2707273"/>
            <a:ext cx="5181601" cy="1125140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1" y="4767264"/>
            <a:ext cx="1446213" cy="273844"/>
          </a:xfrm>
        </p:spPr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>
                <a:solidFill>
                  <a:prstClr val="white"/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284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 kern="1200">
                <a:solidFill>
                  <a:srgbClr val="80B606"/>
                </a:solidFill>
                <a:latin typeface="Wingdings" pitchFamily="2" charset="2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685792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4150675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2370046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2370046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988099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088356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3372802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7895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4709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0536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4017233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429557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30" y="285751"/>
            <a:ext cx="3509683" cy="165735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04803"/>
            <a:ext cx="3657600" cy="438983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30" y="1986803"/>
            <a:ext cx="3509683" cy="2541144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48913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2400"/>
              <a:buChar char="╺"/>
              <a:defRPr sz="2400"/>
            </a:lvl1pPr>
            <a:lvl2pPr lvl="1" algn="ctr" rtl="0">
              <a:spcBef>
                <a:spcPts val="0"/>
              </a:spcBef>
              <a:buSzPts val="2400"/>
              <a:buChar char="╶"/>
              <a:defRPr sz="2400"/>
            </a:lvl2pPr>
            <a:lvl3pPr lvl="2" algn="ctr" rtl="0">
              <a:spcBef>
                <a:spcPts val="0"/>
              </a:spcBef>
              <a:buSzPts val="2400"/>
              <a:buChar char="╶"/>
              <a:defRPr sz="2400"/>
            </a:lvl3pPr>
            <a:lvl4pPr lvl="3" algn="ctr" rtl="0">
              <a:spcBef>
                <a:spcPts val="0"/>
              </a:spcBef>
              <a:buSzPts val="2400"/>
              <a:buChar char="╶"/>
              <a:defRPr sz="2400"/>
            </a:lvl4pPr>
            <a:lvl5pPr lvl="4" algn="ctr" rtl="0">
              <a:spcBef>
                <a:spcPts val="0"/>
              </a:spcBef>
              <a:buSzPts val="2400"/>
              <a:buChar char="╶"/>
              <a:defRPr sz="2400"/>
            </a:lvl5pPr>
            <a:lvl6pPr lvl="5" algn="ctr" rtl="0">
              <a:spcBef>
                <a:spcPts val="0"/>
              </a:spcBef>
              <a:buSzPts val="2400"/>
              <a:buChar char="╶"/>
              <a:defRPr sz="2400"/>
            </a:lvl6pPr>
            <a:lvl7pPr lvl="6" algn="ctr" rtl="0">
              <a:spcBef>
                <a:spcPts val="0"/>
              </a:spcBef>
              <a:buSzPts val="2400"/>
              <a:buChar char="╶"/>
              <a:defRPr sz="2400"/>
            </a:lvl7pPr>
            <a:lvl8pPr lvl="7" algn="ctr" rtl="0">
              <a:spcBef>
                <a:spcPts val="0"/>
              </a:spcBef>
              <a:buSzPts val="2400"/>
              <a:buChar char="╶"/>
              <a:defRPr sz="2400"/>
            </a:lvl8pPr>
            <a:lvl9pPr lvl="8" algn="ctr">
              <a:spcBef>
                <a:spcPts val="0"/>
              </a:spcBef>
              <a:buSzPts val="2400"/>
              <a:buChar char="╶"/>
              <a:defRPr sz="2400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35561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37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37" y="1986805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857250"/>
            <a:ext cx="4267200" cy="32004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907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37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37" y="1986805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1943100"/>
            <a:ext cx="3505200" cy="26289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86" y="945357"/>
            <a:ext cx="1254125" cy="94059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8" y="571500"/>
            <a:ext cx="2092325" cy="156924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22868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31" y="1926292"/>
            <a:ext cx="8228013" cy="2601656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821299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05980"/>
            <a:ext cx="1524000" cy="4388644"/>
          </a:xfrm>
        </p:spPr>
        <p:txBody>
          <a:bodyPr vert="eaVert" anchor="t" anchorCtr="0"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2646"/>
            <a:ext cx="6019800" cy="421173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87423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821292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16" y="971558"/>
            <a:ext cx="8228013" cy="1445419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16" y="2480982"/>
            <a:ext cx="8228013" cy="8001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2834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 kern="1200">
                <a:solidFill>
                  <a:srgbClr val="80B606"/>
                </a:solidFill>
                <a:latin typeface="Wingdings" pitchFamily="2" charset="2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00740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9324498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7523"/>
            <a:ext cx="6400800" cy="1021556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16" y="2707273"/>
            <a:ext cx="5181601" cy="1125140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1" y="4767264"/>
            <a:ext cx="1446213" cy="273844"/>
          </a:xfrm>
        </p:spPr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>
                <a:solidFill>
                  <a:prstClr val="white"/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2834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 kern="1200">
                <a:solidFill>
                  <a:srgbClr val="80B606"/>
                </a:solidFill>
                <a:latin typeface="Wingdings" pitchFamily="2" charset="2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165059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0609788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2370046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2370046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616581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╺"/>
              <a:defRPr/>
            </a:lvl1pPr>
            <a:lvl2pPr lvl="1">
              <a:spcBef>
                <a:spcPts val="0"/>
              </a:spcBef>
              <a:buSzPts val="1400"/>
              <a:buChar char="╶"/>
              <a:defRPr/>
            </a:lvl2pPr>
            <a:lvl3pPr lvl="2">
              <a:spcBef>
                <a:spcPts val="0"/>
              </a:spcBef>
              <a:buSzPts val="1400"/>
              <a:buChar char="╶"/>
              <a:defRPr/>
            </a:lvl3pPr>
            <a:lvl4pPr lvl="3">
              <a:spcBef>
                <a:spcPts val="0"/>
              </a:spcBef>
              <a:buSzPts val="1400"/>
              <a:buChar char="╶"/>
              <a:defRPr/>
            </a:lvl4pPr>
            <a:lvl5pPr lvl="4">
              <a:spcBef>
                <a:spcPts val="0"/>
              </a:spcBef>
              <a:buSzPts val="1400"/>
              <a:buChar char="╶"/>
              <a:defRPr/>
            </a:lvl5pPr>
            <a:lvl6pPr lvl="5">
              <a:spcBef>
                <a:spcPts val="0"/>
              </a:spcBef>
              <a:buSzPts val="1400"/>
              <a:buChar char="╶"/>
              <a:defRPr/>
            </a:lvl6pPr>
            <a:lvl7pPr lvl="6">
              <a:spcBef>
                <a:spcPts val="0"/>
              </a:spcBef>
              <a:buSzPts val="1400"/>
              <a:buChar char="╶"/>
              <a:defRPr/>
            </a:lvl7pPr>
            <a:lvl8pPr lvl="7">
              <a:spcBef>
                <a:spcPts val="0"/>
              </a:spcBef>
              <a:buSzPts val="1400"/>
              <a:buChar char="╶"/>
              <a:defRPr/>
            </a:lvl8pPr>
            <a:lvl9pPr lvl="8">
              <a:spcBef>
                <a:spcPts val="0"/>
              </a:spcBef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63723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088356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3372802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3703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7312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3921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4716311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85601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6" y="285751"/>
            <a:ext cx="3509683" cy="165735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04796"/>
            <a:ext cx="3657600" cy="438983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6" y="1986803"/>
            <a:ext cx="3509683" cy="2541144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1643957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37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37" y="1986805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857250"/>
            <a:ext cx="4267200" cy="32004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07008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37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37" y="1986805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1943100"/>
            <a:ext cx="3505200" cy="26289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86" y="945357"/>
            <a:ext cx="1254125" cy="94059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8" y="571500"/>
            <a:ext cx="2092325" cy="156924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63698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17" y="1926292"/>
            <a:ext cx="8228013" cy="2601656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8268618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05980"/>
            <a:ext cx="1524000" cy="4388644"/>
          </a:xfrm>
        </p:spPr>
        <p:txBody>
          <a:bodyPr vert="eaVert" anchor="t" anchorCtr="0"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2646"/>
            <a:ext cx="6019800" cy="421173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96790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8871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44196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71550"/>
            <a:ext cx="8228013" cy="1445419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480982"/>
            <a:ext cx="8228013" cy="8001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281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 kern="1200">
                <a:solidFill>
                  <a:srgbClr val="80B606"/>
                </a:solidFill>
                <a:latin typeface="Wingdings" pitchFamily="2" charset="2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684966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34087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7521"/>
            <a:ext cx="6400800" cy="1021556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2707272"/>
            <a:ext cx="5181601" cy="1125140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4767263"/>
            <a:ext cx="1446213" cy="273844"/>
          </a:xfrm>
        </p:spPr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>
                <a:solidFill>
                  <a:prstClr val="white"/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281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 kern="1200">
                <a:solidFill>
                  <a:srgbClr val="80B606"/>
                </a:solidFill>
                <a:latin typeface="Wingdings" pitchFamily="2" charset="2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714835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2424781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4052693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s, Haut e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088356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3372802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6044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9625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2200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45305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1800"/>
              <a:buNone/>
              <a:defRPr/>
            </a:lvl1pPr>
            <a:lvl2pPr lvl="1" rtl="0">
              <a:spcBef>
                <a:spcPts val="0"/>
              </a:spcBef>
              <a:buSzPts val="1800"/>
              <a:buNone/>
              <a:defRPr/>
            </a:lvl2pPr>
            <a:lvl3pPr lvl="2" rtl="0">
              <a:spcBef>
                <a:spcPts val="0"/>
              </a:spcBef>
              <a:buSzPts val="1800"/>
              <a:buNone/>
              <a:defRPr/>
            </a:lvl3pPr>
            <a:lvl4pPr lvl="3" rtl="0">
              <a:spcBef>
                <a:spcPts val="0"/>
              </a:spcBef>
              <a:buSzPts val="1800"/>
              <a:buNone/>
              <a:defRPr/>
            </a:lvl4pPr>
            <a:lvl5pPr lvl="4" rtl="0">
              <a:spcBef>
                <a:spcPts val="0"/>
              </a:spcBef>
              <a:buSzPts val="1800"/>
              <a:buNone/>
              <a:defRPr/>
            </a:lvl5pPr>
            <a:lvl6pPr lvl="5" rtl="0">
              <a:spcBef>
                <a:spcPts val="0"/>
              </a:spcBef>
              <a:buSzPts val="1800"/>
              <a:buNone/>
              <a:defRPr/>
            </a:lvl6pPr>
            <a:lvl7pPr lvl="6" rtl="0">
              <a:spcBef>
                <a:spcPts val="0"/>
              </a:spcBef>
              <a:buSzPts val="1800"/>
              <a:buNone/>
              <a:defRPr/>
            </a:lvl7pPr>
            <a:lvl8pPr lvl="7" rtl="0">
              <a:spcBef>
                <a:spcPts val="0"/>
              </a:spcBef>
              <a:buSzPts val="1800"/>
              <a:buNone/>
              <a:defRPr/>
            </a:lvl8pPr>
            <a:lvl9pPr lvl="8" rtl="0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6989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669997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1"/>
            <a:ext cx="3509683" cy="165735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04788"/>
            <a:ext cx="3657600" cy="438983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6803"/>
            <a:ext cx="3509683" cy="2541144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8025314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857250"/>
            <a:ext cx="4267200" cy="32004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89255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>
                <a:solidFill>
                  <a:prstClr val="white"/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white"/>
              </a:solidFill>
              <a:latin typeface="Calisto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1943100"/>
            <a:ext cx="3505200" cy="26289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6" y="945357"/>
            <a:ext cx="1254125" cy="94059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6" y="571500"/>
            <a:ext cx="2092325" cy="156924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Faire glisser l'image vers l'espace réservé ou cliquer sur l'icône pour l'ajouter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8599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926292"/>
            <a:ext cx="8228013" cy="2601656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6985341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05979"/>
            <a:ext cx="1524000" cy="4388644"/>
          </a:xfrm>
        </p:spPr>
        <p:txBody>
          <a:bodyPr vert="eaVert" anchor="t" anchorCtr="0"/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2644"/>
            <a:ext cx="6019800" cy="421173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0430081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rme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2/28/19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</a:rPr>
              <a:pPr/>
              <a:t>‹#›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918580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987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360"/>
              </a:spcBef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4.xml"/><Relationship Id="rId17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Relationship Id="rId17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6.xml"/><Relationship Id="rId17" Type="http://schemas.openxmlformats.org/officeDocument/2006/relationships/theme" Target="../theme/theme6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transition xmlns:p14="http://schemas.microsoft.com/office/powerpoint/2010/main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pPr/>
              <a:t>‹#›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958168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88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077601"/>
            <a:ext cx="7662864" cy="24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  <a:ea typeface="+mn-ea"/>
                <a:cs typeface="+mn-cs"/>
              </a:rPr>
              <a:pPr/>
              <a:t>2/28/19</a:t>
            </a:fld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767264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98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88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077586"/>
            <a:ext cx="7662864" cy="24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  <a:ea typeface="+mn-ea"/>
                <a:cs typeface="+mn-cs"/>
              </a:rPr>
              <a:pPr/>
              <a:t>2/28/19</a:t>
            </a:fld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767264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73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88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077579"/>
            <a:ext cx="7662864" cy="24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  <a:ea typeface="+mn-ea"/>
                <a:cs typeface="+mn-cs"/>
              </a:rPr>
              <a:pPr/>
              <a:t>2/28/19</a:t>
            </a:fld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767264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83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88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077571"/>
            <a:ext cx="7662864" cy="24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  <a:ea typeface="+mn-ea"/>
                <a:cs typeface="+mn-cs"/>
              </a:rPr>
              <a:pPr/>
              <a:t>2/28/19</a:t>
            </a:fld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kern="1200" smtClean="0">
                <a:solidFill>
                  <a:prstClr val="black">
                    <a:lumMod val="50000"/>
                    <a:lumOff val="50000"/>
                  </a:prstClr>
                </a:solidFill>
                <a:latin typeface="Calisto MT"/>
                <a:ea typeface="+mn-ea"/>
                <a:cs typeface="+mn-cs"/>
              </a:rPr>
              <a:pPr/>
              <a:t>‹#›</a:t>
            </a:fld>
            <a:endParaRPr lang="en-US" kern="1200">
              <a:solidFill>
                <a:prstClr val="black">
                  <a:lumMod val="50000"/>
                  <a:lumOff val="50000"/>
                </a:prstClr>
              </a:solidFill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13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0321"/>
            <a:ext cx="9144000" cy="5180400"/>
          </a:xfrm>
          <a:prstGeom prst="rect">
            <a:avLst/>
          </a:prstGeom>
          <a:solidFill>
            <a:srgbClr val="24304D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^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45"/>
          <p:cNvSpPr txBox="1">
            <a:spLocks/>
          </p:cNvSpPr>
          <p:nvPr/>
        </p:nvSpPr>
        <p:spPr>
          <a:xfrm>
            <a:off x="1176778" y="1610849"/>
            <a:ext cx="7405748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4400" b="1" dirty="0" smtClean="0">
                <a:solidFill>
                  <a:schemeClr val="bg1"/>
                </a:solidFill>
                <a:latin typeface="Montserrat"/>
                <a:cs typeface="Montserrat"/>
              </a:rPr>
              <a:t>ÉTUDE</a:t>
            </a:r>
            <a:br>
              <a:rPr lang="fr-FR" sz="4400" b="1" dirty="0" smtClean="0">
                <a:solidFill>
                  <a:schemeClr val="bg1"/>
                </a:solidFill>
                <a:latin typeface="Montserrat"/>
                <a:cs typeface="Montserrat"/>
              </a:rPr>
            </a:br>
            <a:r>
              <a:rPr lang="fr-FR" sz="4400" b="1" dirty="0" smtClean="0">
                <a:solidFill>
                  <a:schemeClr val="bg1"/>
                </a:solidFill>
                <a:latin typeface="Montserrat"/>
                <a:cs typeface="Montserrat"/>
              </a:rPr>
              <a:t>D’ASSERVISSEMENT</a:t>
            </a:r>
            <a:endParaRPr lang="en" sz="4400" b="1" dirty="0">
              <a:solidFill>
                <a:schemeClr val="bg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5197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32" y="285767"/>
            <a:ext cx="3509683" cy="857249"/>
          </a:xfrm>
        </p:spPr>
        <p:txBody>
          <a:bodyPr/>
          <a:lstStyle/>
          <a:p>
            <a:r>
              <a:rPr lang="nl-NL" sz="3600" dirty="0" smtClean="0">
                <a:latin typeface="Montserrat Light"/>
                <a:cs typeface="Montserrat Light"/>
              </a:rPr>
              <a:t>MPU</a:t>
            </a:r>
            <a:r>
              <a:rPr lang="nl-NL" sz="3600" dirty="0">
                <a:latin typeface="Montserrat Light"/>
                <a:cs typeface="Montserrat Light"/>
              </a:rPr>
              <a:t>-6050</a:t>
            </a:r>
            <a:endParaRPr lang="fr-FR" sz="3600" dirty="0">
              <a:latin typeface="Montserrat Light"/>
              <a:cs typeface="Montserrat Light"/>
            </a:endParaRPr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4848160" y="282825"/>
            <a:ext cx="4124254" cy="305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0B606"/>
              </a:buClr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Le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MPU-6050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est un 6 DOF (Degrees of Freedom) ou un capteur IMU (Inertial measurement unit)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à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six axes, ce qui signifie qu'il donne six valeurs en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sortie : Trois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valeurs de l'Accéléromètre et trois du Gyroscope. </a:t>
            </a:r>
          </a:p>
        </p:txBody>
      </p:sp>
      <p:pic>
        <p:nvPicPr>
          <p:cNvPr id="12" name="Image 1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45515" y="2916133"/>
            <a:ext cx="2730500" cy="1948961"/>
          </a:xfrm>
          <a:prstGeom prst="rect">
            <a:avLst/>
          </a:prstGeom>
        </p:spPr>
      </p:pic>
      <p:sp>
        <p:nvSpPr>
          <p:cNvPr id="13" name="Espace réservé du texte 2"/>
          <p:cNvSpPr txBox="1">
            <a:spLocks/>
          </p:cNvSpPr>
          <p:nvPr/>
        </p:nvSpPr>
        <p:spPr>
          <a:xfrm>
            <a:off x="4851223" y="-64077"/>
            <a:ext cx="4124254" cy="305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0B606"/>
              </a:buClr>
            </a:pPr>
            <a:endParaRPr lang="fr-FR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pPr>
              <a:buClr>
                <a:srgbClr val="80B606"/>
              </a:buClr>
            </a:pP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pPr>
              <a:buClr>
                <a:srgbClr val="80B606"/>
              </a:buClr>
            </a:pP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pPr>
              <a:buClr>
                <a:srgbClr val="80B606"/>
              </a:buClr>
            </a:pPr>
            <a:endParaRPr lang="fr-FR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pPr>
              <a:buClr>
                <a:srgbClr val="80B606"/>
              </a:buClr>
            </a:pP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pPr>
              <a:buClr>
                <a:srgbClr val="80B606"/>
              </a:buClr>
            </a:pPr>
            <a:endParaRPr lang="fr-FR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pPr>
              <a:buClr>
                <a:srgbClr val="80B606"/>
              </a:buClr>
            </a:pP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Cette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puce utilise le protocole I2C (Inter-Integrated Circuit) pour la communication.</a:t>
            </a: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4848967" y="282909"/>
            <a:ext cx="4124254" cy="305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0B606"/>
              </a:buClr>
            </a:pP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Le MPU-6050 est un capteur basé sur la technologie MEMS (Micro Electro Mechanical Systems).</a:t>
            </a: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11" name="Espace réservé du texte 2"/>
          <p:cNvSpPr txBox="1">
            <a:spLocks/>
          </p:cNvSpPr>
          <p:nvPr/>
        </p:nvSpPr>
        <p:spPr>
          <a:xfrm>
            <a:off x="4845681" y="114516"/>
            <a:ext cx="4124254" cy="305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0B606"/>
              </a:buClr>
            </a:pPr>
            <a:endParaRPr lang="fr-FR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pPr>
              <a:buClr>
                <a:srgbClr val="80B606"/>
              </a:buClr>
            </a:pP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pPr>
              <a:buClr>
                <a:srgbClr val="80B606"/>
              </a:buClr>
            </a:pPr>
            <a:endParaRPr lang="fr-FR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pPr>
              <a:buClr>
                <a:srgbClr val="80B606"/>
              </a:buClr>
            </a:pP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L'accéléromètre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et le gyroscope sont intégrés à l'intérieur d'une seule puce. </a:t>
            </a:r>
          </a:p>
        </p:txBody>
      </p:sp>
    </p:spTree>
    <p:extLst>
      <p:ext uri="{BB962C8B-B14F-4D97-AF65-F5344CB8AC3E}">
        <p14:creationId xmlns:p14="http://schemas.microsoft.com/office/powerpoint/2010/main" val="380536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3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/>
          <p:cNvSpPr txBox="1">
            <a:spLocks/>
          </p:cNvSpPr>
          <p:nvPr/>
        </p:nvSpPr>
        <p:spPr>
          <a:xfrm>
            <a:off x="4848160" y="282825"/>
            <a:ext cx="4124254" cy="305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0B606"/>
              </a:buClr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La version commerciale de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l’MPU-6050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est disponible sous la forme d'un module 20mm x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16mm. </a:t>
            </a:r>
          </a:p>
          <a:p>
            <a:pPr>
              <a:buClr>
                <a:srgbClr val="80B606"/>
              </a:buClr>
            </a:pP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C’est le modèle GY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-521.</a:t>
            </a:r>
          </a:p>
        </p:txBody>
      </p:sp>
      <p:pic>
        <p:nvPicPr>
          <p:cNvPr id="3" name="Image 2" descr="929535_e68ffe8facdd4fb1b1c751546820a436~mv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23" y="2135622"/>
            <a:ext cx="2844800" cy="2807369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32" y="285767"/>
            <a:ext cx="3509683" cy="857249"/>
          </a:xfrm>
        </p:spPr>
        <p:txBody>
          <a:bodyPr/>
          <a:lstStyle/>
          <a:p>
            <a:r>
              <a:rPr lang="nl-NL" sz="3600" dirty="0" smtClean="0">
                <a:latin typeface="Montserrat Light"/>
                <a:cs typeface="Montserrat Light"/>
              </a:rPr>
              <a:t>MPU</a:t>
            </a:r>
            <a:r>
              <a:rPr lang="nl-NL" sz="3600" dirty="0">
                <a:latin typeface="Montserrat Light"/>
                <a:cs typeface="Montserrat Light"/>
              </a:rPr>
              <a:t>-6050</a:t>
            </a:r>
            <a:endParaRPr lang="fr-FR" sz="3600" dirty="0"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8801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677523"/>
            <a:ext cx="6400800" cy="467180"/>
          </a:xfrm>
        </p:spPr>
        <p:txBody>
          <a:bodyPr/>
          <a:lstStyle/>
          <a:p>
            <a:r>
              <a:rPr lang="nl-NL" sz="4800" dirty="0">
                <a:latin typeface="Candara"/>
                <a:cs typeface="Candara"/>
              </a:rPr>
              <a:t>InvenSense MPU-6050</a:t>
            </a:r>
            <a:endParaRPr lang="fr-FR" sz="4800" dirty="0">
              <a:latin typeface="Candara"/>
              <a:cs typeface="Candara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34085" y="2144701"/>
            <a:ext cx="5181601" cy="1125140"/>
          </a:xfrm>
        </p:spPr>
        <p:txBody>
          <a:bodyPr/>
          <a:lstStyle/>
          <a:p>
            <a:r>
              <a:rPr lang="fr-FR" sz="2400" dirty="0">
                <a:latin typeface="Candara"/>
                <a:cs typeface="Candara"/>
              </a:rPr>
              <a:t>Caractéristiques du gyroscope</a:t>
            </a:r>
            <a:endParaRPr lang="fr-CA" dirty="0">
              <a:latin typeface="Candara"/>
              <a:cs typeface="Candara"/>
            </a:endParaRPr>
          </a:p>
        </p:txBody>
      </p:sp>
      <p:pic>
        <p:nvPicPr>
          <p:cNvPr id="6" name="Image 5" descr="Car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92" y="4222750"/>
            <a:ext cx="1247493" cy="8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4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18" y="285760"/>
            <a:ext cx="3509683" cy="857249"/>
          </a:xfrm>
        </p:spPr>
        <p:txBody>
          <a:bodyPr/>
          <a:lstStyle/>
          <a:p>
            <a:r>
              <a:rPr lang="nl-NL" sz="3600" dirty="0" smtClean="0">
                <a:latin typeface="Montserrat Light"/>
                <a:cs typeface="Montserrat Light"/>
              </a:rPr>
              <a:t>MPU</a:t>
            </a:r>
            <a:r>
              <a:rPr lang="nl-NL" sz="3600" dirty="0">
                <a:latin typeface="Montserrat Light"/>
                <a:cs typeface="Montserrat Light"/>
              </a:rPr>
              <a:t>-6050</a:t>
            </a:r>
            <a:endParaRPr lang="fr-FR" sz="3600" dirty="0">
              <a:latin typeface="Montserrat Light"/>
              <a:cs typeface="Montserrat Light"/>
            </a:endParaRP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71027" y="1092871"/>
            <a:ext cx="2403195" cy="1125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>
                <a:solidFill>
                  <a:schemeClr val="bg1"/>
                </a:solidFill>
                <a:latin typeface="Montserrat Light"/>
                <a:cs typeface="Montserrat Light"/>
              </a:rPr>
              <a:t>Caractéristiques </a:t>
            </a:r>
            <a:r>
              <a:rPr lang="fr-CA" sz="1800" dirty="0" smtClean="0">
                <a:solidFill>
                  <a:schemeClr val="bg1"/>
                </a:solidFill>
                <a:latin typeface="Montserrat Light"/>
                <a:cs typeface="Montserrat Light"/>
              </a:rPr>
              <a:t>du gyroscope</a:t>
            </a:r>
            <a:endParaRPr lang="fr-FR" sz="1800" dirty="0" smtClean="0">
              <a:solidFill>
                <a:schemeClr val="bg1"/>
              </a:solidFill>
              <a:latin typeface="Montserrat Light"/>
              <a:cs typeface="Montserrat Light"/>
            </a:endParaRPr>
          </a:p>
        </p:txBody>
      </p:sp>
      <p:sp>
        <p:nvSpPr>
          <p:cNvPr id="9" name="Espace réservé du texte 2"/>
          <p:cNvSpPr txBox="1">
            <a:spLocks/>
          </p:cNvSpPr>
          <p:nvPr/>
        </p:nvSpPr>
        <p:spPr>
          <a:xfrm>
            <a:off x="4848967" y="282911"/>
            <a:ext cx="4124254" cy="669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0B606"/>
              </a:buClr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Le gyroscope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comprend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plusieurs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caractéristiques:</a:t>
            </a: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15" name="Espace réservé du texte 2"/>
          <p:cNvSpPr txBox="1">
            <a:spLocks/>
          </p:cNvSpPr>
          <p:nvPr/>
        </p:nvSpPr>
        <p:spPr>
          <a:xfrm>
            <a:off x="5115531" y="1003615"/>
            <a:ext cx="3871058" cy="1373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/>
              <a:buChar char="•"/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Sortie de données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numériques : La vitesse angulaires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sur les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Trois axes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OX, OY et OZ.</a:t>
            </a:r>
          </a:p>
        </p:txBody>
      </p:sp>
      <p:sp>
        <p:nvSpPr>
          <p:cNvPr id="24" name="Espace réservé du texte 2"/>
          <p:cNvSpPr txBox="1">
            <a:spLocks/>
          </p:cNvSpPr>
          <p:nvPr/>
        </p:nvSpPr>
        <p:spPr>
          <a:xfrm>
            <a:off x="5099499" y="3405510"/>
            <a:ext cx="3871058" cy="1322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/>
              <a:buChar char="•"/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Le Zero Rate Level (parfois appelé Offset Calibration Error)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:</a:t>
            </a:r>
          </a:p>
          <a:p>
            <a:pPr>
              <a:buClrTx/>
            </a:pP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     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À 25°C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le ZRL = ±20°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/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s.</a:t>
            </a: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pic>
        <p:nvPicPr>
          <p:cNvPr id="11" name="Image 1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0" y="1769479"/>
            <a:ext cx="1714500" cy="1215499"/>
          </a:xfrm>
          <a:prstGeom prst="rect">
            <a:avLst/>
          </a:prstGeom>
        </p:spPr>
      </p:pic>
      <p:sp>
        <p:nvSpPr>
          <p:cNvPr id="12" name="Espace réservé du texte 2"/>
          <p:cNvSpPr txBox="1">
            <a:spLocks/>
          </p:cNvSpPr>
          <p:nvPr/>
        </p:nvSpPr>
        <p:spPr>
          <a:xfrm>
            <a:off x="5102163" y="2190127"/>
            <a:ext cx="3747732" cy="1215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/>
              <a:buChar char="•"/>
            </a:pP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Sensibilité programmable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par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l’utilisateur: ±250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,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±500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,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±1000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et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±2000 °/sec.</a:t>
            </a: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pPr marL="342900" indent="-342900">
              <a:buClrTx/>
              <a:buFont typeface="Arial"/>
              <a:buChar char="•"/>
            </a:pPr>
            <a:endParaRPr lang="fr-FR" sz="1800" dirty="0">
              <a:solidFill>
                <a:prstClr val="white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6750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4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4848967" y="282911"/>
            <a:ext cx="4124254" cy="669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0B606"/>
              </a:buClr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Le gyroscope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comprend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plusieurs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caractéristiques:</a:t>
            </a: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15" name="Espace réservé du texte 2"/>
          <p:cNvSpPr txBox="1">
            <a:spLocks/>
          </p:cNvSpPr>
          <p:nvPr/>
        </p:nvSpPr>
        <p:spPr>
          <a:xfrm>
            <a:off x="5099498" y="3616745"/>
            <a:ext cx="3871058" cy="1326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/>
              <a:buChar char="•"/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Bus auxiliaire I2C pour accéder au magnétomètre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externe  et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autres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capteurs.</a:t>
            </a: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11" name="Espace réservé du texte 2"/>
          <p:cNvSpPr txBox="1">
            <a:spLocks/>
          </p:cNvSpPr>
          <p:nvPr/>
        </p:nvSpPr>
        <p:spPr>
          <a:xfrm>
            <a:off x="5102163" y="1012671"/>
            <a:ext cx="3871058" cy="2607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/>
              <a:buChar char="•"/>
            </a:pP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L'adresse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I2C par défaut pour le MPU-6050 est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0x68 (1101000),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mais seulement si la broche AD0 est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LOW. Certaines modules ont la broche AD0 à l’état HIGH, donc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l'adresse I2C devient ainsi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0x69 (1101001).</a:t>
            </a: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57218" y="285760"/>
            <a:ext cx="3509683" cy="857249"/>
          </a:xfrm>
        </p:spPr>
        <p:txBody>
          <a:bodyPr/>
          <a:lstStyle/>
          <a:p>
            <a:r>
              <a:rPr lang="nl-NL" sz="3600" dirty="0" smtClean="0">
                <a:latin typeface="Montserrat Light"/>
                <a:cs typeface="Montserrat Light"/>
              </a:rPr>
              <a:t>MPU</a:t>
            </a:r>
            <a:r>
              <a:rPr lang="nl-NL" sz="3600" dirty="0">
                <a:latin typeface="Montserrat Light"/>
                <a:cs typeface="Montserrat Light"/>
              </a:rPr>
              <a:t>-6050</a:t>
            </a:r>
            <a:endParaRPr lang="fr-FR" sz="3600" dirty="0">
              <a:latin typeface="Montserrat Light"/>
              <a:cs typeface="Montserrat Light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"/>
          </p:nvPr>
        </p:nvSpPr>
        <p:spPr>
          <a:xfrm>
            <a:off x="471027" y="1092871"/>
            <a:ext cx="2403195" cy="1125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>
                <a:solidFill>
                  <a:schemeClr val="bg1"/>
                </a:solidFill>
                <a:latin typeface="Montserrat Light"/>
                <a:cs typeface="Montserrat Light"/>
              </a:rPr>
              <a:t>Caractéristiques </a:t>
            </a:r>
            <a:r>
              <a:rPr lang="fr-CA" sz="1800" dirty="0" smtClean="0">
                <a:solidFill>
                  <a:schemeClr val="bg1"/>
                </a:solidFill>
                <a:latin typeface="Montserrat Light"/>
                <a:cs typeface="Montserrat Light"/>
              </a:rPr>
              <a:t>du gyroscope</a:t>
            </a:r>
            <a:endParaRPr lang="fr-FR" sz="1800" dirty="0" smtClean="0">
              <a:solidFill>
                <a:schemeClr val="bg1"/>
              </a:solidFill>
              <a:latin typeface="Montserrat Light"/>
              <a:cs typeface="Montserrat Light"/>
            </a:endParaRPr>
          </a:p>
        </p:txBody>
      </p:sp>
      <p:pic>
        <p:nvPicPr>
          <p:cNvPr id="16" name="Image 1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0" y="1769479"/>
            <a:ext cx="1714500" cy="12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6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4848967" y="282911"/>
            <a:ext cx="4124254" cy="669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0B606"/>
              </a:buClr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Le gyroscope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comprend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plusieurs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caractéristiques:</a:t>
            </a: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15" name="Espace réservé du texte 2"/>
          <p:cNvSpPr txBox="1">
            <a:spLocks/>
          </p:cNvSpPr>
          <p:nvPr/>
        </p:nvSpPr>
        <p:spPr>
          <a:xfrm>
            <a:off x="5102163" y="2295826"/>
            <a:ext cx="3871058" cy="141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/>
              <a:buChar char="•"/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Tension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d'entrée du module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GY-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521: 3.3V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- 5V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(Le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module inclut un régulateur Low-dropout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).</a:t>
            </a: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11" name="Espace réservé du texte 2"/>
          <p:cNvSpPr txBox="1">
            <a:spLocks/>
          </p:cNvSpPr>
          <p:nvPr/>
        </p:nvSpPr>
        <p:spPr>
          <a:xfrm>
            <a:off x="5102163" y="1639279"/>
            <a:ext cx="3871058" cy="772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/>
              <a:buChar char="•"/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Tension d'entrée: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            2.375V – 3.46V.</a:t>
            </a: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12" name="Espace réservé du texte 2"/>
          <p:cNvSpPr txBox="1">
            <a:spLocks/>
          </p:cNvSpPr>
          <p:nvPr/>
        </p:nvSpPr>
        <p:spPr>
          <a:xfrm>
            <a:off x="5099498" y="3511463"/>
            <a:ext cx="3871058" cy="760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/>
              <a:buChar char="•"/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Courant de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fonctionnement: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3.6mA.</a:t>
            </a:r>
          </a:p>
        </p:txBody>
      </p:sp>
      <p:sp>
        <p:nvSpPr>
          <p:cNvPr id="13" name="Espace réservé du texte 2"/>
          <p:cNvSpPr txBox="1">
            <a:spLocks/>
          </p:cNvSpPr>
          <p:nvPr/>
        </p:nvSpPr>
        <p:spPr>
          <a:xfrm>
            <a:off x="5083469" y="4171862"/>
            <a:ext cx="3887091" cy="45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/>
              <a:buChar char="•"/>
            </a:pP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Courant de veille: 5μA.</a:t>
            </a:r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14" name="Espace réservé du texte 2"/>
          <p:cNvSpPr txBox="1">
            <a:spLocks/>
          </p:cNvSpPr>
          <p:nvPr/>
        </p:nvSpPr>
        <p:spPr>
          <a:xfrm>
            <a:off x="5099517" y="969730"/>
            <a:ext cx="3887091" cy="79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/>
              <a:buChar char="•"/>
            </a:pP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Filtre 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passe-bas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programmable</a:t>
            </a:r>
            <a:r>
              <a:rPr lang="fr-FR" sz="1800" dirty="0">
                <a:solidFill>
                  <a:srgbClr val="0A3363"/>
                </a:solidFill>
                <a:latin typeface="Montserrat Light"/>
                <a:cs typeface="Montserrat Light"/>
              </a:rPr>
              <a:t>.</a:t>
            </a: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57218" y="285760"/>
            <a:ext cx="3509683" cy="857249"/>
          </a:xfrm>
        </p:spPr>
        <p:txBody>
          <a:bodyPr/>
          <a:lstStyle/>
          <a:p>
            <a:r>
              <a:rPr lang="nl-NL" sz="3600" dirty="0" smtClean="0">
                <a:latin typeface="Montserrat Light"/>
                <a:cs typeface="Montserrat Light"/>
              </a:rPr>
              <a:t>MPU</a:t>
            </a:r>
            <a:r>
              <a:rPr lang="nl-NL" sz="3600" dirty="0">
                <a:latin typeface="Montserrat Light"/>
                <a:cs typeface="Montserrat Light"/>
              </a:rPr>
              <a:t>-6050</a:t>
            </a:r>
            <a:endParaRPr lang="fr-FR" sz="3600" dirty="0">
              <a:latin typeface="Montserrat Light"/>
              <a:cs typeface="Montserrat Light"/>
            </a:endParaRPr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"/>
          </p:nvPr>
        </p:nvSpPr>
        <p:spPr>
          <a:xfrm>
            <a:off x="471027" y="1092871"/>
            <a:ext cx="2403195" cy="1125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>
                <a:solidFill>
                  <a:schemeClr val="bg1"/>
                </a:solidFill>
                <a:latin typeface="Montserrat Light"/>
                <a:cs typeface="Montserrat Light"/>
              </a:rPr>
              <a:t>Caractéristiques </a:t>
            </a:r>
            <a:r>
              <a:rPr lang="fr-CA" sz="1800" dirty="0" smtClean="0">
                <a:solidFill>
                  <a:schemeClr val="bg1"/>
                </a:solidFill>
                <a:latin typeface="Montserrat Light"/>
                <a:cs typeface="Montserrat Light"/>
              </a:rPr>
              <a:t>du gyroscope</a:t>
            </a:r>
            <a:endParaRPr lang="fr-FR" sz="1800" dirty="0" smtClean="0">
              <a:solidFill>
                <a:schemeClr val="bg1"/>
              </a:solidFill>
              <a:latin typeface="Montserrat Light"/>
              <a:cs typeface="Montserrat Light"/>
            </a:endParaRPr>
          </a:p>
        </p:txBody>
      </p:sp>
      <p:pic>
        <p:nvPicPr>
          <p:cNvPr id="18" name="Image 1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0" y="1769479"/>
            <a:ext cx="1714500" cy="12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3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677522"/>
            <a:ext cx="6400800" cy="467180"/>
          </a:xfrm>
        </p:spPr>
        <p:txBody>
          <a:bodyPr/>
          <a:lstStyle/>
          <a:p>
            <a:r>
              <a:rPr lang="nl-NL" sz="4800" dirty="0">
                <a:latin typeface="Candara"/>
                <a:cs typeface="Candara"/>
              </a:rPr>
              <a:t>InvenSense MPU-6050</a:t>
            </a:r>
            <a:endParaRPr lang="fr-FR" sz="4800" dirty="0">
              <a:latin typeface="Candara"/>
              <a:cs typeface="Candara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34069" y="2144701"/>
            <a:ext cx="5181601" cy="1125140"/>
          </a:xfrm>
        </p:spPr>
        <p:txBody>
          <a:bodyPr/>
          <a:lstStyle/>
          <a:p>
            <a:r>
              <a:rPr lang="fr-FR" sz="2400" dirty="0" smtClean="0">
                <a:latin typeface="Candara"/>
                <a:cs typeface="Candara"/>
              </a:rPr>
              <a:t>S</a:t>
            </a:r>
            <a:r>
              <a:rPr lang="hu-HU" sz="2400" dirty="0" smtClean="0">
                <a:latin typeface="Candara"/>
                <a:cs typeface="Candara"/>
              </a:rPr>
              <a:t>etting registers</a:t>
            </a:r>
            <a:endParaRPr lang="fr-CA" dirty="0">
              <a:latin typeface="Candara"/>
              <a:cs typeface="Candara"/>
            </a:endParaRPr>
          </a:p>
        </p:txBody>
      </p:sp>
      <p:pic>
        <p:nvPicPr>
          <p:cNvPr id="6" name="Image 5" descr="Car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76" y="4222750"/>
            <a:ext cx="1247493" cy="8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0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"/>
          <p:cNvSpPr txBox="1">
            <a:spLocks/>
          </p:cNvSpPr>
          <p:nvPr/>
        </p:nvSpPr>
        <p:spPr>
          <a:xfrm>
            <a:off x="448375" y="1549067"/>
            <a:ext cx="4350891" cy="145882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Wire.beginTransmission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(gyro_address)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; </a:t>
            </a: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Wire.write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fr-FR" sz="1400" dirty="0" smtClean="0">
                <a:solidFill>
                  <a:srgbClr val="000000"/>
                </a:solidFill>
                <a:latin typeface="Monaco"/>
                <a:cs typeface="Monaco"/>
              </a:rPr>
              <a:t>Register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); </a:t>
            </a: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Wire.write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fr-FR" sz="1400" dirty="0">
                <a:solidFill>
                  <a:srgbClr val="000000"/>
                </a:solidFill>
                <a:latin typeface="Monaco"/>
                <a:cs typeface="Monaco"/>
              </a:rPr>
              <a:t>Content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); </a:t>
            </a: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Wire.endTransmission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</a:t>
            </a:r>
            <a:r>
              <a:rPr lang="en-US" sz="1400" dirty="0" smtClean="0">
                <a:solidFill>
                  <a:prstClr val="black"/>
                </a:solidFill>
                <a:latin typeface="Monaco"/>
                <a:cs typeface="Monaco"/>
              </a:rPr>
              <a:t>);</a:t>
            </a:r>
            <a:endParaRPr lang="fr-FR" sz="1400" dirty="0" smtClean="0">
              <a:solidFill>
                <a:srgbClr val="778599"/>
              </a:solidFill>
              <a:latin typeface="Monaco"/>
              <a:cs typeface="Monaco"/>
            </a:endParaRP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36608"/>
            <a:ext cx="8229600" cy="8572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prstClr val="white"/>
                </a:solidFill>
                <a:latin typeface="Montserrat"/>
                <a:cs typeface="Montserrat"/>
              </a:rPr>
              <a:t>Syntaxe</a:t>
            </a:r>
            <a:endParaRPr lang="fr-FR" sz="3600" dirty="0">
              <a:solidFill>
                <a:prstClr val="white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3943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"/>
          <p:cNvSpPr txBox="1">
            <a:spLocks/>
          </p:cNvSpPr>
          <p:nvPr/>
        </p:nvSpPr>
        <p:spPr>
          <a:xfrm>
            <a:off x="448373" y="1549068"/>
            <a:ext cx="8508469" cy="237122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Wire.beginTransmission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(0x68);        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/Start communication with the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address.</a:t>
            </a: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Wire.write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(0x6B)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;    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/We want to write to the PWR_MGMT_1 register (6B hex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).</a:t>
            </a:r>
            <a:endParaRPr lang="en-US" sz="1400" dirty="0">
              <a:solidFill>
                <a:srgbClr val="778599"/>
              </a:solidFill>
              <a:latin typeface="Monaco"/>
              <a:cs typeface="Monaco"/>
            </a:endParaRP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Wire.write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(0x00)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;  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/Set the register bits as 00000000 to activate the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gyro.</a:t>
            </a:r>
            <a:endParaRPr lang="en-US" sz="1400" dirty="0">
              <a:solidFill>
                <a:srgbClr val="778599"/>
              </a:solidFill>
              <a:latin typeface="Monaco"/>
              <a:cs typeface="Monaco"/>
            </a:endParaRP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Wire.endTransmission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();</a:t>
            </a:r>
            <a:r>
              <a:rPr lang="en-US" sz="1400" dirty="0">
                <a:solidFill>
                  <a:srgbClr val="0A3363"/>
                </a:solidFill>
                <a:latin typeface="Monaco"/>
                <a:cs typeface="Monaco"/>
              </a:rPr>
              <a:t> </a:t>
            </a:r>
            <a:r>
              <a:rPr lang="en-US" sz="1400" dirty="0" smtClean="0">
                <a:solidFill>
                  <a:srgbClr val="0A3363"/>
                </a:solidFill>
                <a:latin typeface="Monaco"/>
                <a:cs typeface="Monaco"/>
              </a:rPr>
              <a:t>               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/End the transmission with the gyro.</a:t>
            </a:r>
            <a:endParaRPr lang="fr-FR" sz="1400" dirty="0" smtClean="0">
              <a:solidFill>
                <a:srgbClr val="778599"/>
              </a:solidFill>
              <a:latin typeface="Monaco"/>
              <a:cs typeface="Monaco"/>
            </a:endParaRP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36608"/>
            <a:ext cx="8229600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914400" eaLnBrk="1" latinLnBrk="0" hangingPunct="1">
              <a:spcBef>
                <a:spcPct val="0"/>
              </a:spcBef>
              <a:defRPr sz="3600" kern="1200">
                <a:solidFill>
                  <a:prstClr val="whit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fr-FR" dirty="0" smtClean="0"/>
              <a:t>Activation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895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reen Shot 2017-08-05 at 10.29.5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>
          <a:xfrm>
            <a:off x="1148080" y="1199187"/>
            <a:ext cx="6872224" cy="370809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457200" y="36608"/>
            <a:ext cx="8229600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914400" eaLnBrk="1" latinLnBrk="0" hangingPunct="1">
              <a:spcBef>
                <a:spcPct val="0"/>
              </a:spcBef>
              <a:defRPr sz="3600" kern="1200">
                <a:solidFill>
                  <a:prstClr val="whit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fr-FR" dirty="0" smtClean="0"/>
              <a:t>Activation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191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" y="1485932"/>
            <a:ext cx="9143997" cy="3657599"/>
          </a:xfrm>
          <a:prstGeom prst="rect">
            <a:avLst/>
          </a:prstGeom>
          <a:ln>
            <a:noFill/>
          </a:ln>
          <a:effectLst>
            <a:outerShdw blurRad="114300" dir="18900000" sy="23000" kx="-1200000" algn="bl" rotWithShape="0">
              <a:prstClr val="black">
                <a:alpha val="25000"/>
              </a:prstClr>
            </a:outerShdw>
          </a:effectLst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456535" y="341275"/>
            <a:ext cx="8047790" cy="6580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>
                <a:solidFill>
                  <a:srgbClr val="182A2E"/>
                </a:solidFill>
                <a:latin typeface="Montserrat Light"/>
                <a:cs typeface="Montserrat Light"/>
              </a:rPr>
              <a:t>Le principe de base </a:t>
            </a:r>
            <a:r>
              <a:rPr lang="fr-FR" sz="1800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de l’asservissement </a:t>
            </a:r>
            <a:r>
              <a:rPr lang="fr-FR" sz="1800" dirty="0">
                <a:solidFill>
                  <a:srgbClr val="182A2E"/>
                </a:solidFill>
                <a:latin typeface="Montserrat Light"/>
                <a:cs typeface="Montserrat Light"/>
              </a:rPr>
              <a:t>est </a:t>
            </a:r>
            <a:r>
              <a:rPr lang="fr-FR" sz="1800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de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256"/>
            <a:ext cx="9151200" cy="2498454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texte 2"/>
          <p:cNvSpPr txBox="1">
            <a:spLocks/>
          </p:cNvSpPr>
          <p:nvPr/>
        </p:nvSpPr>
        <p:spPr>
          <a:xfrm>
            <a:off x="453714" y="959366"/>
            <a:ext cx="8047790" cy="1535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9625">
              <a:buClrTx/>
              <a:buFont typeface="Arial"/>
              <a:buChar char="•"/>
            </a:pPr>
            <a:r>
              <a:rPr lang="fr-FR" sz="1800" b="1" dirty="0">
                <a:solidFill>
                  <a:srgbClr val="182A2E"/>
                </a:solidFill>
                <a:latin typeface="Montserrat Light"/>
                <a:cs typeface="Montserrat Light"/>
              </a:rPr>
              <a:t>Mesurer l'écart </a:t>
            </a:r>
            <a:r>
              <a:rPr lang="fr-FR" sz="1800" dirty="0">
                <a:solidFill>
                  <a:srgbClr val="182A2E"/>
                </a:solidFill>
                <a:latin typeface="Montserrat Light"/>
                <a:cs typeface="Montserrat Light"/>
              </a:rPr>
              <a:t>entre </a:t>
            </a:r>
            <a:r>
              <a:rPr lang="fr-FR" sz="1800" b="1" dirty="0">
                <a:solidFill>
                  <a:srgbClr val="182A2E"/>
                </a:solidFill>
                <a:latin typeface="Montserrat Light"/>
                <a:cs typeface="Montserrat Light"/>
              </a:rPr>
              <a:t>la valeur réelle de la grandeur </a:t>
            </a:r>
            <a:r>
              <a:rPr lang="fr-FR" sz="1800" dirty="0">
                <a:solidFill>
                  <a:srgbClr val="182A2E"/>
                </a:solidFill>
                <a:latin typeface="Montserrat Light"/>
                <a:cs typeface="Montserrat Light"/>
              </a:rPr>
              <a:t>à asservir et </a:t>
            </a:r>
            <a:r>
              <a:rPr lang="fr-FR" sz="1800" b="1" dirty="0">
                <a:solidFill>
                  <a:srgbClr val="182A2E"/>
                </a:solidFill>
                <a:latin typeface="Montserrat Light"/>
                <a:cs typeface="Montserrat Light"/>
              </a:rPr>
              <a:t>la valeur de </a:t>
            </a:r>
            <a:r>
              <a:rPr lang="fr-FR" sz="1800" b="1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consigne</a:t>
            </a:r>
            <a:r>
              <a:rPr lang="fr-FR" sz="1800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.</a:t>
            </a:r>
            <a:endParaRPr lang="fr-FR" sz="1800" dirty="0">
              <a:solidFill>
                <a:srgbClr val="182A2E"/>
              </a:solidFill>
              <a:latin typeface="Montserrat Light"/>
              <a:cs typeface="Montserrat Ligh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12" y="2383596"/>
            <a:ext cx="8311444" cy="1629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pace réservé du texte 2"/>
          <p:cNvSpPr txBox="1">
            <a:spLocks/>
          </p:cNvSpPr>
          <p:nvPr/>
        </p:nvSpPr>
        <p:spPr>
          <a:xfrm>
            <a:off x="459212" y="971104"/>
            <a:ext cx="8047790" cy="1535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9625">
              <a:buClrTx/>
              <a:buFont typeface="Arial"/>
              <a:buChar char="•"/>
            </a:pPr>
            <a:r>
              <a:rPr lang="fr-FR" sz="1800" b="1" dirty="0">
                <a:solidFill>
                  <a:srgbClr val="182A2E"/>
                </a:solidFill>
                <a:latin typeface="Montserrat Light"/>
                <a:cs typeface="Montserrat Light"/>
              </a:rPr>
              <a:t>Calculer les commandes </a:t>
            </a:r>
            <a:r>
              <a:rPr lang="fr-FR" sz="1800" dirty="0">
                <a:solidFill>
                  <a:srgbClr val="182A2E"/>
                </a:solidFill>
                <a:latin typeface="Montserrat Light"/>
                <a:cs typeface="Montserrat Light"/>
              </a:rPr>
              <a:t>appropriées à appliquer aux moteurs.</a:t>
            </a:r>
          </a:p>
        </p:txBody>
      </p:sp>
      <p:sp>
        <p:nvSpPr>
          <p:cNvPr id="9" name="Espace réservé du texte 2"/>
          <p:cNvSpPr txBox="1">
            <a:spLocks/>
          </p:cNvSpPr>
          <p:nvPr/>
        </p:nvSpPr>
        <p:spPr>
          <a:xfrm>
            <a:off x="456391" y="968283"/>
            <a:ext cx="8047790" cy="1535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9625">
              <a:buClrTx/>
              <a:buFont typeface="Arial"/>
              <a:buChar char="•"/>
            </a:pPr>
            <a:r>
              <a:rPr lang="fr-FR" sz="1800" b="1" dirty="0">
                <a:solidFill>
                  <a:srgbClr val="182A2E"/>
                </a:solidFill>
                <a:latin typeface="Montserrat Light"/>
                <a:cs typeface="Montserrat Light"/>
              </a:rPr>
              <a:t>Réduire cet écart </a:t>
            </a:r>
            <a:r>
              <a:rPr lang="fr-FR" sz="1800" dirty="0">
                <a:solidFill>
                  <a:srgbClr val="182A2E"/>
                </a:solidFill>
                <a:latin typeface="Montserrat Light"/>
                <a:cs typeface="Montserrat Light"/>
              </a:rPr>
              <a:t>le plus rapidement possible.</a:t>
            </a:r>
          </a:p>
        </p:txBody>
      </p:sp>
    </p:spTree>
    <p:extLst>
      <p:ext uri="{BB962C8B-B14F-4D97-AF65-F5344CB8AC3E}">
        <p14:creationId xmlns:p14="http://schemas.microsoft.com/office/powerpoint/2010/main" val="187050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"/>
          <p:cNvSpPr txBox="1">
            <a:spLocks/>
          </p:cNvSpPr>
          <p:nvPr/>
        </p:nvSpPr>
        <p:spPr>
          <a:xfrm>
            <a:off x="448373" y="1549068"/>
            <a:ext cx="8508469" cy="237122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Wire.beginTransmission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0x68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);        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/Start communication with the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address.</a:t>
            </a: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Wire.write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0x1B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;   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//We 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want to write to the GYRO_CONFIG register (1B hex).</a:t>
            </a: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Wire.write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0x08);    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//Set the register bits as 00001000 (500dps full scale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).</a:t>
            </a:r>
            <a:endParaRPr lang="en-US" sz="1400" dirty="0">
              <a:solidFill>
                <a:srgbClr val="778599"/>
              </a:solidFill>
              <a:latin typeface="Monaco"/>
              <a:cs typeface="Monaco"/>
            </a:endParaRP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Wire.endTransmission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();</a:t>
            </a:r>
            <a:r>
              <a:rPr lang="en-US" sz="1400" dirty="0">
                <a:solidFill>
                  <a:srgbClr val="0A3363"/>
                </a:solidFill>
                <a:latin typeface="Monaco"/>
                <a:cs typeface="Monaco"/>
              </a:rPr>
              <a:t> </a:t>
            </a:r>
            <a:r>
              <a:rPr lang="en-US" sz="1400" dirty="0" smtClean="0">
                <a:solidFill>
                  <a:srgbClr val="0A3363"/>
                </a:solidFill>
                <a:latin typeface="Monaco"/>
                <a:cs typeface="Monaco"/>
              </a:rPr>
              <a:t>               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/End the transmission with the gyro.</a:t>
            </a:r>
            <a:endParaRPr lang="fr-FR" sz="1400" dirty="0" smtClean="0">
              <a:solidFill>
                <a:srgbClr val="778599"/>
              </a:solidFill>
              <a:latin typeface="Monaco"/>
              <a:cs typeface="Monaco"/>
            </a:endParaRP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36608"/>
            <a:ext cx="8229600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914400" eaLnBrk="1" latinLnBrk="0" hangingPunct="1">
              <a:spcBef>
                <a:spcPct val="0"/>
              </a:spcBef>
              <a:defRPr sz="3600" kern="1200">
                <a:solidFill>
                  <a:prstClr val="whit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fr-FR" dirty="0" smtClean="0"/>
              <a:t>Sensibilité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450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reen Shot 2017-08-05 at 10.47.14 PM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9"/>
          <a:stretch/>
        </p:blipFill>
        <p:spPr>
          <a:xfrm>
            <a:off x="1107440" y="1223962"/>
            <a:ext cx="6949440" cy="3459798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457200" y="36608"/>
            <a:ext cx="8229600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914400" eaLnBrk="1" latinLnBrk="0" hangingPunct="1">
              <a:spcBef>
                <a:spcPct val="0"/>
              </a:spcBef>
              <a:defRPr sz="3600" kern="1200">
                <a:solidFill>
                  <a:prstClr val="whit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fr-FR" dirty="0" smtClean="0"/>
              <a:t>Sensibilité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553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creen Shot 2017-08-05 at 10.48.1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" y="1130935"/>
            <a:ext cx="6949440" cy="397192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457200" y="36608"/>
            <a:ext cx="8229600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914400" eaLnBrk="1" latinLnBrk="0" hangingPunct="1">
              <a:spcBef>
                <a:spcPct val="0"/>
              </a:spcBef>
              <a:defRPr sz="3600" kern="1200">
                <a:solidFill>
                  <a:prstClr val="whit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fr-FR" dirty="0" smtClean="0"/>
              <a:t>Sensibilité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440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"/>
          <p:cNvSpPr txBox="1">
            <a:spLocks/>
          </p:cNvSpPr>
          <p:nvPr/>
        </p:nvSpPr>
        <p:spPr>
          <a:xfrm>
            <a:off x="448373" y="1549066"/>
            <a:ext cx="8508469" cy="359443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Wire.beginTransmission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0x68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);        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/Start communication with the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address.</a:t>
            </a: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Wire.write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0x43);                             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//Start 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reading @ register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43.</a:t>
            </a:r>
            <a:endParaRPr lang="en-US" sz="1400" dirty="0">
              <a:solidFill>
                <a:srgbClr val="778599"/>
              </a:solidFill>
              <a:latin typeface="Monaco"/>
              <a:cs typeface="Monaco"/>
            </a:endParaRP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Wire.endTransmission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();</a:t>
            </a:r>
            <a:r>
              <a:rPr lang="en-US" sz="1400" dirty="0">
                <a:solidFill>
                  <a:srgbClr val="0A3363"/>
                </a:solidFill>
                <a:latin typeface="Monaco"/>
                <a:cs typeface="Monaco"/>
              </a:rPr>
              <a:t> </a:t>
            </a:r>
            <a:r>
              <a:rPr lang="en-US" sz="1400" dirty="0" smtClean="0">
                <a:solidFill>
                  <a:srgbClr val="0A3363"/>
                </a:solidFill>
                <a:latin typeface="Monaco"/>
                <a:cs typeface="Monaco"/>
              </a:rPr>
              <a:t>               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/End the transmission with the gyro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.</a:t>
            </a: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it-IT" sz="1400" dirty="0">
                <a:solidFill>
                  <a:srgbClr val="FF8218"/>
                </a:solidFill>
                <a:latin typeface="Monaco"/>
                <a:cs typeface="Monaco"/>
              </a:rPr>
              <a:t>Wire.requestFrom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hu-HU" sz="1400" dirty="0">
                <a:solidFill>
                  <a:srgbClr val="000000"/>
                </a:solidFill>
                <a:latin typeface="Monaco"/>
                <a:cs typeface="Monaco"/>
              </a:rPr>
              <a:t>gyro_address, 6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;   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        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/Request 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6 bytes from the gyro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.</a:t>
            </a: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>
                <a:solidFill>
                  <a:srgbClr val="9BB615"/>
                </a:solidFill>
                <a:latin typeface="Monaco"/>
                <a:cs typeface="Monaco"/>
              </a:rPr>
              <a:t>while 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Wire.available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() &lt; 6);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         /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/Wait until the 6 bytes are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received.</a:t>
            </a: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gyro_axis[1] = 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 &lt;&lt; 8 | 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();  </a:t>
            </a:r>
            <a:r>
              <a:rPr lang="en-US" sz="1400" dirty="0" smtClean="0">
                <a:solidFill>
                  <a:prstClr val="black"/>
                </a:solidFill>
                <a:latin typeface="Monaco"/>
                <a:cs typeface="Monaco"/>
              </a:rPr>
              <a:t>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/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/Read high and low part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of</a:t>
            </a:r>
          </a:p>
          <a:p>
            <a:pPr marL="0" indent="0">
              <a:lnSpc>
                <a:spcPct val="50000"/>
              </a:lnSpc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                                                         //the 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angular </a:t>
            </a:r>
            <a:r>
              <a:rPr lang="en-US" sz="1400" dirty="0" smtClean="0">
                <a:solidFill>
                  <a:srgbClr val="778599"/>
                </a:solidFill>
                <a:latin typeface="Monaco"/>
                <a:cs typeface="Monaco"/>
              </a:rPr>
              <a:t>data.</a:t>
            </a:r>
          </a:p>
          <a:p>
            <a:pPr marL="0" indent="0">
              <a:lnSpc>
                <a:spcPct val="60000"/>
              </a:lnSpc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gyro_axis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[2] 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= 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 &lt;&lt; 8 | 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();   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//Read high and low part of</a:t>
            </a:r>
          </a:p>
          <a:p>
            <a:pPr marL="0" indent="0">
              <a:lnSpc>
                <a:spcPct val="50000"/>
              </a:lnSpc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                                                          //the angular data.</a:t>
            </a:r>
          </a:p>
          <a:p>
            <a:pPr marL="0" indent="0">
              <a:lnSpc>
                <a:spcPct val="50000"/>
              </a:lnSpc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gyro_axis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[3] 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= 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 &lt;&lt; 8 | 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();   </a:t>
            </a: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//Read high and low part of</a:t>
            </a:r>
          </a:p>
          <a:p>
            <a:pPr marL="0" indent="0">
              <a:lnSpc>
                <a:spcPct val="50000"/>
              </a:lnSpc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>
                <a:solidFill>
                  <a:srgbClr val="778599"/>
                </a:solidFill>
                <a:latin typeface="Monaco"/>
                <a:cs typeface="Monaco"/>
              </a:rPr>
              <a:t>                                                          //the angular data.</a:t>
            </a: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endParaRPr lang="en-US" sz="1400" dirty="0" smtClean="0">
              <a:solidFill>
                <a:srgbClr val="778599"/>
              </a:solidFill>
              <a:latin typeface="Monaco"/>
              <a:cs typeface="Monaco"/>
            </a:endParaRP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endParaRPr lang="en-US" sz="1400" dirty="0">
              <a:solidFill>
                <a:srgbClr val="778599"/>
              </a:solidFill>
              <a:latin typeface="Monaco"/>
              <a:cs typeface="Monaco"/>
            </a:endParaRPr>
          </a:p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endParaRPr lang="fr-FR" sz="1400" dirty="0" smtClean="0">
              <a:solidFill>
                <a:srgbClr val="778599"/>
              </a:solidFill>
              <a:latin typeface="Monaco"/>
              <a:cs typeface="Monaco"/>
            </a:endParaRPr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36608"/>
            <a:ext cx="8229600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914400" eaLnBrk="1" latinLnBrk="0" hangingPunct="1">
              <a:spcBef>
                <a:spcPct val="0"/>
              </a:spcBef>
              <a:defRPr sz="3600" kern="1200">
                <a:solidFill>
                  <a:prstClr val="whit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fr-FR" dirty="0" smtClean="0"/>
              <a:t>Read Gyro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42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creen Shot 2017-08-05 at 11.14.14 PM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6"/>
          <a:stretch/>
        </p:blipFill>
        <p:spPr>
          <a:xfrm>
            <a:off x="1117600" y="1195387"/>
            <a:ext cx="6949440" cy="3722053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457200" y="36608"/>
            <a:ext cx="8229600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914400" eaLnBrk="1" latinLnBrk="0" hangingPunct="1">
              <a:spcBef>
                <a:spcPct val="0"/>
              </a:spcBef>
              <a:defRPr sz="3600" kern="1200">
                <a:solidFill>
                  <a:prstClr val="whit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fr-FR" dirty="0" smtClean="0"/>
              <a:t>Read Gyro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40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8" y="2613106"/>
            <a:ext cx="6141720" cy="1690688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448375" y="1554084"/>
            <a:ext cx="5409503" cy="4937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gyro_axis[1] 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 = </a:t>
            </a:r>
            <a:r>
              <a:rPr lang="fr-FR" sz="1400" dirty="0">
                <a:solidFill>
                  <a:srgbClr val="000000"/>
                </a:solidFill>
                <a:latin typeface="Monaco"/>
                <a:cs typeface="Monaco"/>
              </a:rPr>
              <a:t>5895</a:t>
            </a:r>
            <a:r>
              <a:rPr lang="en-US" sz="1400" dirty="0" smtClean="0">
                <a:solidFill>
                  <a:prstClr val="black"/>
                </a:solidFill>
                <a:latin typeface="Monaco"/>
                <a:cs typeface="Monaco"/>
              </a:rPr>
              <a:t>; </a:t>
            </a:r>
            <a:endParaRPr lang="en-US" sz="1400" dirty="0">
              <a:solidFill>
                <a:srgbClr val="778599"/>
              </a:solidFill>
              <a:latin typeface="Monaco"/>
              <a:cs typeface="Monaco"/>
            </a:endParaRPr>
          </a:p>
        </p:txBody>
      </p:sp>
      <p:sp>
        <p:nvSpPr>
          <p:cNvPr id="6" name="Espace réservé du texte 2"/>
          <p:cNvSpPr txBox="1">
            <a:spLocks/>
          </p:cNvSpPr>
          <p:nvPr/>
        </p:nvSpPr>
        <p:spPr>
          <a:xfrm>
            <a:off x="448375" y="4495802"/>
            <a:ext cx="5409503" cy="4937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0B606"/>
              </a:buClr>
              <a:buNone/>
            </a:pPr>
            <a:r>
              <a:rPr lang="fr-FR" sz="1400" dirty="0">
                <a:solidFill>
                  <a:srgbClr val="000000"/>
                </a:solidFill>
                <a:latin typeface="Monaco"/>
                <a:cs typeface="Monaco"/>
              </a:rPr>
              <a:t>g</a:t>
            </a:r>
            <a:r>
              <a:rPr lang="en-US" sz="1400" dirty="0" err="1">
                <a:solidFill>
                  <a:srgbClr val="000000"/>
                </a:solidFill>
                <a:latin typeface="Monaco"/>
                <a:cs typeface="Monaco"/>
              </a:rPr>
              <a:t>yro_veloc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] = </a:t>
            </a:r>
            <a:r>
              <a:rPr lang="de-DE" sz="1400" dirty="0" smtClean="0">
                <a:solidFill>
                  <a:srgbClr val="000000"/>
                </a:solidFill>
                <a:latin typeface="Monaco"/>
                <a:cs typeface="Monaco"/>
              </a:rPr>
              <a:t>90°/s;</a:t>
            </a:r>
            <a:endParaRPr lang="en-US" sz="1400" dirty="0">
              <a:solidFill>
                <a:srgbClr val="778599"/>
              </a:solidFill>
              <a:latin typeface="Monaco"/>
              <a:cs typeface="Monaco"/>
            </a:endParaRPr>
          </a:p>
        </p:txBody>
      </p:sp>
      <p:sp>
        <p:nvSpPr>
          <p:cNvPr id="2" name="Espace réservé du texte 2"/>
          <p:cNvSpPr txBox="1">
            <a:spLocks/>
          </p:cNvSpPr>
          <p:nvPr/>
        </p:nvSpPr>
        <p:spPr>
          <a:xfrm>
            <a:off x="452873" y="1549068"/>
            <a:ext cx="8508469" cy="174896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gyro_axis[1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]  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= </a:t>
            </a:r>
            <a:r>
              <a:rPr lang="en-US" sz="1400" dirty="0" smtClean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 &lt;&lt; 8 | 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(); </a:t>
            </a:r>
            <a:endParaRPr lang="en-US" sz="1400" dirty="0" smtClean="0">
              <a:solidFill>
                <a:srgbClr val="778599"/>
              </a:solidFill>
              <a:latin typeface="Monaco"/>
              <a:cs typeface="Monaco"/>
            </a:endParaRPr>
          </a:p>
          <a:p>
            <a:pPr marL="0" indent="0">
              <a:lnSpc>
                <a:spcPct val="60000"/>
              </a:lnSpc>
              <a:buClr>
                <a:srgbClr val="80B606"/>
              </a:buClr>
              <a:buFont typeface="Wingdings" pitchFamily="2" charset="2"/>
              <a:buNone/>
            </a:pPr>
            <a:endParaRPr lang="en-US" sz="1400" dirty="0">
              <a:solidFill>
                <a:srgbClr val="778599"/>
              </a:solidFill>
              <a:latin typeface="Monaco"/>
              <a:cs typeface="Monaco"/>
            </a:endParaRPr>
          </a:p>
          <a:p>
            <a:pPr marL="0" indent="0">
              <a:lnSpc>
                <a:spcPct val="60000"/>
              </a:lnSpc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gyro_axis[2]  = 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 &lt;&lt; 8 | 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();   </a:t>
            </a:r>
            <a:endParaRPr lang="en-US" sz="1400" dirty="0" smtClean="0">
              <a:solidFill>
                <a:srgbClr val="778599"/>
              </a:solidFill>
              <a:latin typeface="Monaco"/>
              <a:cs typeface="Monaco"/>
            </a:endParaRPr>
          </a:p>
          <a:p>
            <a:pPr marL="0" indent="0">
              <a:lnSpc>
                <a:spcPct val="50000"/>
              </a:lnSpc>
              <a:buClr>
                <a:srgbClr val="80B606"/>
              </a:buClr>
              <a:buFont typeface="Wingdings" pitchFamily="2" charset="2"/>
              <a:buNone/>
            </a:pPr>
            <a:endParaRPr lang="en-US" sz="1400" dirty="0">
              <a:solidFill>
                <a:srgbClr val="778599"/>
              </a:solidFill>
              <a:latin typeface="Monaco"/>
              <a:cs typeface="Monaco"/>
            </a:endParaRPr>
          </a:p>
          <a:p>
            <a:pPr marL="0" indent="0">
              <a:lnSpc>
                <a:spcPct val="50000"/>
              </a:lnSpc>
              <a:buClr>
                <a:srgbClr val="80B606"/>
              </a:buClr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gyro_axis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[3] 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 = 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 &lt;&lt; 8 | </a:t>
            </a:r>
            <a:r>
              <a:rPr lang="en-US" sz="1400" dirty="0">
                <a:solidFill>
                  <a:srgbClr val="FF8218"/>
                </a:solidFill>
                <a:latin typeface="Monaco"/>
                <a:cs typeface="Monaco"/>
              </a:rPr>
              <a:t>Wire.read</a:t>
            </a:r>
            <a:r>
              <a:rPr lang="en-US" sz="1400" dirty="0">
                <a:solidFill>
                  <a:prstClr val="black"/>
                </a:solidFill>
                <a:latin typeface="Monaco"/>
                <a:cs typeface="Monaco"/>
              </a:rPr>
              <a:t>();   </a:t>
            </a:r>
            <a:endParaRPr lang="en-US" sz="1400" dirty="0">
              <a:solidFill>
                <a:srgbClr val="778599"/>
              </a:solidFill>
              <a:latin typeface="Monaco"/>
              <a:cs typeface="Monaco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457200" y="36608"/>
            <a:ext cx="8229600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914400" eaLnBrk="1" latinLnBrk="0" hangingPunct="1">
              <a:spcBef>
                <a:spcPct val="0"/>
              </a:spcBef>
              <a:defRPr sz="3600" kern="1200">
                <a:solidFill>
                  <a:prstClr val="white"/>
                </a:solidFill>
                <a:latin typeface="Montserrat"/>
                <a:ea typeface="+mj-ea"/>
                <a:cs typeface="Montserrat"/>
              </a:defRPr>
            </a:lvl1pPr>
          </a:lstStyle>
          <a:p>
            <a:r>
              <a:rPr lang="fr-FR" dirty="0" smtClean="0"/>
              <a:t>Read Gyro Data</a:t>
            </a:r>
            <a:endParaRPr lang="fr-FR" dirty="0"/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457203" y="2119314"/>
            <a:ext cx="5409503" cy="4937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0B606"/>
              </a:buClr>
              <a:buNone/>
            </a:pPr>
            <a:r>
              <a:rPr lang="fr-FR" sz="1400" dirty="0">
                <a:solidFill>
                  <a:srgbClr val="000000"/>
                </a:solidFill>
                <a:latin typeface="Monaco"/>
                <a:cs typeface="Monaco"/>
              </a:rPr>
              <a:t>g</a:t>
            </a:r>
            <a:r>
              <a:rPr lang="en-US" sz="1400" dirty="0" err="1">
                <a:solidFill>
                  <a:srgbClr val="000000"/>
                </a:solidFill>
                <a:latin typeface="Monaco"/>
                <a:cs typeface="Monaco"/>
              </a:rPr>
              <a:t>yro_veloc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Monaco"/>
                <a:cs typeface="Monaco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cs typeface="Monaco"/>
              </a:rPr>
              <a:t>] = </a:t>
            </a:r>
            <a:r>
              <a:rPr lang="fr-FR" sz="1400" dirty="0">
                <a:solidFill>
                  <a:srgbClr val="000000"/>
                </a:solidFill>
                <a:latin typeface="Monaco"/>
                <a:cs typeface="Monaco"/>
              </a:rPr>
              <a:t>5895/65.5</a:t>
            </a:r>
            <a:r>
              <a:rPr lang="en-US" sz="1400" dirty="0" smtClean="0">
                <a:solidFill>
                  <a:prstClr val="black"/>
                </a:solidFill>
                <a:latin typeface="Monaco"/>
                <a:cs typeface="Monaco"/>
              </a:rPr>
              <a:t>; </a:t>
            </a:r>
            <a:endParaRPr lang="en-US" sz="1400" dirty="0">
              <a:solidFill>
                <a:srgbClr val="778599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21359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2" grpId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301"/>
          <p:cNvSpPr txBox="1">
            <a:spLocks/>
          </p:cNvSpPr>
          <p:nvPr/>
        </p:nvSpPr>
        <p:spPr>
          <a:xfrm>
            <a:off x="487680" y="821350"/>
            <a:ext cx="813237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de-DE" sz="12500" b="0" smtClean="0">
                <a:latin typeface="Montserrat ExtraBold"/>
                <a:cs typeface="Montserrat ExtraBold"/>
              </a:rPr>
              <a:t>MERCI</a:t>
            </a:r>
            <a:r>
              <a:rPr lang="en" sz="12500" b="0" smtClean="0">
                <a:latin typeface="Montserrat ExtraBold"/>
                <a:cs typeface="Montserrat ExtraBold"/>
              </a:rPr>
              <a:t>!</a:t>
            </a:r>
            <a:endParaRPr lang="en" sz="12500" b="0" dirty="0">
              <a:latin typeface="Montserrat ExtraBold"/>
              <a:cs typeface="Montserrat ExtraBold"/>
            </a:endParaRPr>
          </a:p>
        </p:txBody>
      </p:sp>
      <p:sp>
        <p:nvSpPr>
          <p:cNvPr id="742" name="Shape 302"/>
          <p:cNvSpPr txBox="1">
            <a:spLocks/>
          </p:cNvSpPr>
          <p:nvPr/>
        </p:nvSpPr>
        <p:spPr>
          <a:xfrm>
            <a:off x="562191" y="2611087"/>
            <a:ext cx="4078458" cy="9723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 typeface="Varela"/>
              <a:buNone/>
            </a:pPr>
            <a:r>
              <a:rPr lang="fr-FR" sz="3600" smtClean="0">
                <a:latin typeface="Montserrat Medium"/>
                <a:cs typeface="Montserrat Medium"/>
              </a:rPr>
              <a:t>Des questions?</a:t>
            </a:r>
            <a:endParaRPr lang="en" sz="3600" dirty="0">
              <a:latin typeface="Montserrat Medium"/>
              <a:cs typeface="Montserrat Medium"/>
            </a:endParaRPr>
          </a:p>
        </p:txBody>
      </p:sp>
      <p:sp>
        <p:nvSpPr>
          <p:cNvPr id="743" name="Shape 365"/>
          <p:cNvSpPr txBox="1">
            <a:spLocks/>
          </p:cNvSpPr>
          <p:nvPr/>
        </p:nvSpPr>
        <p:spPr>
          <a:xfrm>
            <a:off x="592752" y="3221729"/>
            <a:ext cx="6593700" cy="7234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Vous pouvez me contacter sur contact@makerlab.tn</a:t>
            </a:r>
            <a:endParaRPr lang="fr-FR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112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/>
          <p:cNvSpPr/>
          <p:nvPr/>
        </p:nvSpPr>
        <p:spPr>
          <a:xfrm>
            <a:off x="1836491" y="2546700"/>
            <a:ext cx="702697" cy="677020"/>
          </a:xfrm>
          <a:prstGeom prst="ellipse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1445555" y="2879303"/>
            <a:ext cx="390874" cy="1"/>
          </a:xfrm>
          <a:prstGeom prst="straightConnector1">
            <a:avLst/>
          </a:prstGeom>
          <a:ln>
            <a:solidFill>
              <a:srgbClr val="125F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2186944" y="3224207"/>
            <a:ext cx="0" cy="1343550"/>
          </a:xfrm>
          <a:prstGeom prst="straightConnector1">
            <a:avLst/>
          </a:prstGeom>
          <a:ln>
            <a:solidFill>
              <a:srgbClr val="125F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171068" y="4567757"/>
            <a:ext cx="1600304" cy="0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45" idx="3"/>
          </p:cNvCxnSpPr>
          <p:nvPr/>
        </p:nvCxnSpPr>
        <p:spPr>
          <a:xfrm>
            <a:off x="5530875" y="4567757"/>
            <a:ext cx="1702763" cy="0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7217061" y="2887121"/>
            <a:ext cx="16552" cy="1688469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539365" y="2887120"/>
            <a:ext cx="894636" cy="3312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3434001" y="2245354"/>
            <a:ext cx="0" cy="1293446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3416781" y="3538798"/>
            <a:ext cx="348818" cy="0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3416781" y="2890081"/>
            <a:ext cx="348818" cy="296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3416781" y="2246832"/>
            <a:ext cx="348818" cy="2406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5387362" y="2246832"/>
            <a:ext cx="0" cy="1291966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4970070" y="3538798"/>
            <a:ext cx="434521" cy="0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4956766" y="2887121"/>
            <a:ext cx="447816" cy="296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956766" y="2249268"/>
            <a:ext cx="447816" cy="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7" idx="3"/>
          </p:cNvCxnSpPr>
          <p:nvPr/>
        </p:nvCxnSpPr>
        <p:spPr>
          <a:xfrm>
            <a:off x="6954065" y="2893042"/>
            <a:ext cx="633199" cy="0"/>
          </a:xfrm>
          <a:prstGeom prst="straightConnector1">
            <a:avLst/>
          </a:prstGeom>
          <a:ln>
            <a:solidFill>
              <a:srgbClr val="125F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700387" y="2652892"/>
            <a:ext cx="1253676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3771372" y="3298648"/>
            <a:ext cx="1253676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3771372" y="2649931"/>
            <a:ext cx="1253676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3771372" y="2009088"/>
            <a:ext cx="1253676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>
            <a:endCxn id="11" idx="3"/>
          </p:cNvCxnSpPr>
          <p:nvPr/>
        </p:nvCxnSpPr>
        <p:spPr>
          <a:xfrm flipH="1">
            <a:off x="1939399" y="2642101"/>
            <a:ext cx="489199" cy="482474"/>
          </a:xfrm>
          <a:prstGeom prst="line">
            <a:avLst/>
          </a:prstGeom>
          <a:ln w="19050" cmpd="sng"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11" idx="1"/>
            <a:endCxn id="11" idx="5"/>
          </p:cNvCxnSpPr>
          <p:nvPr/>
        </p:nvCxnSpPr>
        <p:spPr>
          <a:xfrm>
            <a:off x="1939399" y="2645847"/>
            <a:ext cx="496881" cy="478726"/>
          </a:xfrm>
          <a:prstGeom prst="line">
            <a:avLst/>
          </a:prstGeom>
          <a:ln w="19050" cmpd="sng"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5387379" y="2890082"/>
            <a:ext cx="313025" cy="35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799761" y="2683447"/>
            <a:ext cx="289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+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040102" y="2774193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_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402039" y="2489418"/>
            <a:ext cx="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Consigne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31010" y="336329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Feedback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512930" y="249412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Erreur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86767" y="1540569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Régulateur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6993883" y="2489418"/>
            <a:ext cx="1112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Commande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860970" y="2046459"/>
            <a:ext cx="981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25F90"/>
                </a:solidFill>
              </a:rPr>
              <a:t>P</a:t>
            </a:r>
            <a:r>
              <a:rPr lang="fr-FR" sz="1000" dirty="0">
                <a:solidFill>
                  <a:srgbClr val="125F90"/>
                </a:solidFill>
              </a:rPr>
              <a:t>roportionnel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3860970" y="2671545"/>
            <a:ext cx="81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25F90"/>
                </a:solidFill>
              </a:rPr>
              <a:t>I</a:t>
            </a:r>
            <a:r>
              <a:rPr lang="fr-FR" sz="1000" dirty="0">
                <a:solidFill>
                  <a:srgbClr val="125F90"/>
                </a:solidFill>
              </a:rPr>
              <a:t>ntégrateur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3860970" y="3345153"/>
            <a:ext cx="81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25F90"/>
                </a:solidFill>
              </a:rPr>
              <a:t>D</a:t>
            </a:r>
            <a:r>
              <a:rPr lang="fr-FR" sz="1000" dirty="0">
                <a:solidFill>
                  <a:srgbClr val="125F90"/>
                </a:solidFill>
              </a:rPr>
              <a:t>érivateur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5812259" y="2667583"/>
            <a:ext cx="1065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125F90"/>
                </a:solidFill>
              </a:rPr>
              <a:t>Void loop()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719528" y="4327607"/>
            <a:ext cx="1811322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3704586" y="4361070"/>
            <a:ext cx="1811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125F90"/>
                </a:solidFill>
              </a:rPr>
              <a:t>Chaîne </a:t>
            </a:r>
            <a:r>
              <a:rPr lang="fr-FR" dirty="0">
                <a:solidFill>
                  <a:srgbClr val="125F90"/>
                </a:solidFill>
              </a:rPr>
              <a:t>de retour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32754" y="1300389"/>
            <a:ext cx="1407131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>
            <a:stCxn id="47" idx="2"/>
            <a:endCxn id="27" idx="0"/>
          </p:cNvCxnSpPr>
          <p:nvPr/>
        </p:nvCxnSpPr>
        <p:spPr>
          <a:xfrm flipH="1">
            <a:off x="6327225" y="1780720"/>
            <a:ext cx="9071" cy="872203"/>
          </a:xfrm>
          <a:prstGeom prst="straightConnector1">
            <a:avLst/>
          </a:prstGeom>
          <a:ln>
            <a:solidFill>
              <a:srgbClr val="125F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5759087" y="1327602"/>
            <a:ext cx="1162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125F90"/>
                </a:solidFill>
              </a:rPr>
              <a:t>Perturbation</a:t>
            </a:r>
          </a:p>
        </p:txBody>
      </p:sp>
      <p:sp>
        <p:nvSpPr>
          <p:cNvPr id="94" name="Titre 1"/>
          <p:cNvSpPr txBox="1">
            <a:spLocks/>
          </p:cNvSpPr>
          <p:nvPr/>
        </p:nvSpPr>
        <p:spPr>
          <a:xfrm>
            <a:off x="597684" y="-66271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3600" dirty="0" smtClean="0">
                <a:solidFill>
                  <a:srgbClr val="1D405D"/>
                </a:solidFill>
                <a:latin typeface="Montserrat"/>
                <a:cs typeface="Montserrat"/>
              </a:rPr>
              <a:t>Calculateur PID</a:t>
            </a:r>
            <a:endParaRPr lang="fr-FR" sz="3600" dirty="0">
              <a:solidFill>
                <a:srgbClr val="1D405D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9845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 animBg="1"/>
      <p:bldP spid="28" grpId="0" animBg="1"/>
      <p:bldP spid="29" grpId="0" animBg="1"/>
      <p:bldP spid="30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46" grpId="0"/>
      <p:bldP spid="47" grpId="0" animBg="1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02" y="2049728"/>
            <a:ext cx="2124756" cy="1682709"/>
          </a:xfrm>
          <a:prstGeom prst="rect">
            <a:avLst/>
          </a:prstGeom>
        </p:spPr>
      </p:pic>
      <p:pic>
        <p:nvPicPr>
          <p:cNvPr id="104" name="Image 103" descr="recei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78566">
            <a:off x="-221700" y="1207646"/>
            <a:ext cx="2797529" cy="1557387"/>
          </a:xfrm>
          <a:prstGeom prst="rect">
            <a:avLst/>
          </a:prstGeom>
        </p:spPr>
      </p:pic>
      <p:sp>
        <p:nvSpPr>
          <p:cNvPr id="105" name="Ellipse 104"/>
          <p:cNvSpPr/>
          <p:nvPr/>
        </p:nvSpPr>
        <p:spPr>
          <a:xfrm>
            <a:off x="1840259" y="2536542"/>
            <a:ext cx="702697" cy="677020"/>
          </a:xfrm>
          <a:prstGeom prst="ellipse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6" name="Connecteur droit avec flèche 105"/>
          <p:cNvCxnSpPr/>
          <p:nvPr/>
        </p:nvCxnSpPr>
        <p:spPr>
          <a:xfrm>
            <a:off x="1449323" y="2869159"/>
            <a:ext cx="390874" cy="1"/>
          </a:xfrm>
          <a:prstGeom prst="straightConnector1">
            <a:avLst/>
          </a:prstGeom>
          <a:ln>
            <a:solidFill>
              <a:srgbClr val="125F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 flipV="1">
            <a:off x="2190712" y="3214047"/>
            <a:ext cx="0" cy="1343550"/>
          </a:xfrm>
          <a:prstGeom prst="straightConnector1">
            <a:avLst/>
          </a:prstGeom>
          <a:ln>
            <a:solidFill>
              <a:srgbClr val="125F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/>
          <p:cNvCxnSpPr/>
          <p:nvPr/>
        </p:nvCxnSpPr>
        <p:spPr>
          <a:xfrm>
            <a:off x="2174846" y="4557598"/>
            <a:ext cx="1893231" cy="7832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/>
          <p:cNvCxnSpPr/>
          <p:nvPr/>
        </p:nvCxnSpPr>
        <p:spPr>
          <a:xfrm>
            <a:off x="5315655" y="4557597"/>
            <a:ext cx="1921726" cy="0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/>
          <p:cNvCxnSpPr/>
          <p:nvPr/>
        </p:nvCxnSpPr>
        <p:spPr>
          <a:xfrm flipH="1">
            <a:off x="7220829" y="2876960"/>
            <a:ext cx="16552" cy="1688469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/>
          <p:cNvCxnSpPr/>
          <p:nvPr/>
        </p:nvCxnSpPr>
        <p:spPr>
          <a:xfrm>
            <a:off x="2543133" y="2876960"/>
            <a:ext cx="894636" cy="3312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/>
          <p:cNvCxnSpPr/>
          <p:nvPr/>
        </p:nvCxnSpPr>
        <p:spPr>
          <a:xfrm>
            <a:off x="3437769" y="2235193"/>
            <a:ext cx="0" cy="1293446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/>
          <p:cNvCxnSpPr/>
          <p:nvPr/>
        </p:nvCxnSpPr>
        <p:spPr>
          <a:xfrm>
            <a:off x="3420549" y="3528638"/>
            <a:ext cx="348818" cy="0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/>
          <p:cNvCxnSpPr/>
          <p:nvPr/>
        </p:nvCxnSpPr>
        <p:spPr>
          <a:xfrm>
            <a:off x="3420549" y="2879921"/>
            <a:ext cx="348818" cy="296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/>
          <p:nvPr/>
        </p:nvCxnSpPr>
        <p:spPr>
          <a:xfrm>
            <a:off x="3420549" y="2236672"/>
            <a:ext cx="348818" cy="2406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/>
          <p:cNvCxnSpPr/>
          <p:nvPr/>
        </p:nvCxnSpPr>
        <p:spPr>
          <a:xfrm>
            <a:off x="5391130" y="2236674"/>
            <a:ext cx="0" cy="1291966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/>
          <p:nvPr/>
        </p:nvCxnSpPr>
        <p:spPr>
          <a:xfrm>
            <a:off x="4973829" y="3528638"/>
            <a:ext cx="434521" cy="0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>
            <a:off x="4960534" y="2876960"/>
            <a:ext cx="447816" cy="296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/>
          <p:nvPr/>
        </p:nvCxnSpPr>
        <p:spPr>
          <a:xfrm>
            <a:off x="4960534" y="2239108"/>
            <a:ext cx="447816" cy="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3723296" y="4317447"/>
            <a:ext cx="1811322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1" name="Connecteur droit avec flèche 120"/>
          <p:cNvCxnSpPr/>
          <p:nvPr/>
        </p:nvCxnSpPr>
        <p:spPr>
          <a:xfrm>
            <a:off x="5804346" y="2882882"/>
            <a:ext cx="1786684" cy="0"/>
          </a:xfrm>
          <a:prstGeom prst="straightConnector1">
            <a:avLst/>
          </a:prstGeom>
          <a:ln>
            <a:solidFill>
              <a:srgbClr val="125F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5704155" y="2642732"/>
            <a:ext cx="1253676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/>
          <p:cNvSpPr/>
          <p:nvPr/>
        </p:nvSpPr>
        <p:spPr>
          <a:xfrm>
            <a:off x="3775140" y="3288488"/>
            <a:ext cx="1253676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/>
          <p:cNvSpPr/>
          <p:nvPr/>
        </p:nvSpPr>
        <p:spPr>
          <a:xfrm>
            <a:off x="3775140" y="2639771"/>
            <a:ext cx="1253676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3775140" y="1998928"/>
            <a:ext cx="1253676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6" name="Connecteur droit 125"/>
          <p:cNvCxnSpPr>
            <a:endCxn id="105" idx="3"/>
          </p:cNvCxnSpPr>
          <p:nvPr/>
        </p:nvCxnSpPr>
        <p:spPr>
          <a:xfrm flipH="1">
            <a:off x="1943167" y="2631940"/>
            <a:ext cx="489199" cy="482474"/>
          </a:xfrm>
          <a:prstGeom prst="line">
            <a:avLst/>
          </a:prstGeom>
          <a:ln w="19050" cmpd="sng"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105" idx="1"/>
            <a:endCxn id="105" idx="5"/>
          </p:cNvCxnSpPr>
          <p:nvPr/>
        </p:nvCxnSpPr>
        <p:spPr>
          <a:xfrm>
            <a:off x="1943167" y="2635689"/>
            <a:ext cx="496881" cy="478726"/>
          </a:xfrm>
          <a:prstGeom prst="line">
            <a:avLst/>
          </a:prstGeom>
          <a:ln w="19050" cmpd="sng"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/>
          <p:cNvCxnSpPr/>
          <p:nvPr/>
        </p:nvCxnSpPr>
        <p:spPr>
          <a:xfrm flipV="1">
            <a:off x="5391131" y="2879921"/>
            <a:ext cx="313025" cy="35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ZoneTexte 128"/>
          <p:cNvSpPr txBox="1"/>
          <p:nvPr/>
        </p:nvSpPr>
        <p:spPr>
          <a:xfrm>
            <a:off x="1803529" y="2673288"/>
            <a:ext cx="289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+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130" name="ZoneTexte 129"/>
          <p:cNvSpPr txBox="1"/>
          <p:nvPr/>
        </p:nvSpPr>
        <p:spPr>
          <a:xfrm>
            <a:off x="2043870" y="2764032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_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131" name="ZoneTexte 130"/>
          <p:cNvSpPr txBox="1"/>
          <p:nvPr/>
        </p:nvSpPr>
        <p:spPr>
          <a:xfrm>
            <a:off x="310557" y="2479258"/>
            <a:ext cx="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Consigne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1034762" y="3353136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Feedback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2516682" y="2483970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Erreur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134" name="ZoneTexte 133"/>
          <p:cNvSpPr txBox="1"/>
          <p:nvPr/>
        </p:nvSpPr>
        <p:spPr>
          <a:xfrm>
            <a:off x="3790535" y="1530409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Régulateur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6997635" y="2479258"/>
            <a:ext cx="1112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Commande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136" name="ZoneTexte 135"/>
          <p:cNvSpPr txBox="1"/>
          <p:nvPr/>
        </p:nvSpPr>
        <p:spPr>
          <a:xfrm>
            <a:off x="3864738" y="2036298"/>
            <a:ext cx="981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25F90"/>
                </a:solidFill>
              </a:rPr>
              <a:t>P</a:t>
            </a:r>
            <a:r>
              <a:rPr lang="fr-FR" sz="1000" dirty="0">
                <a:solidFill>
                  <a:srgbClr val="125F90"/>
                </a:solidFill>
              </a:rPr>
              <a:t>roportionnel</a:t>
            </a:r>
          </a:p>
        </p:txBody>
      </p:sp>
      <p:sp>
        <p:nvSpPr>
          <p:cNvPr id="137" name="ZoneTexte 136"/>
          <p:cNvSpPr txBox="1"/>
          <p:nvPr/>
        </p:nvSpPr>
        <p:spPr>
          <a:xfrm>
            <a:off x="3864738" y="2661385"/>
            <a:ext cx="81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25F90"/>
                </a:solidFill>
              </a:rPr>
              <a:t>I</a:t>
            </a:r>
            <a:r>
              <a:rPr lang="fr-FR" sz="1000" dirty="0">
                <a:solidFill>
                  <a:srgbClr val="125F90"/>
                </a:solidFill>
              </a:rPr>
              <a:t>ntégrateur</a:t>
            </a:r>
          </a:p>
        </p:txBody>
      </p:sp>
      <p:sp>
        <p:nvSpPr>
          <p:cNvPr id="138" name="ZoneTexte 137"/>
          <p:cNvSpPr txBox="1"/>
          <p:nvPr/>
        </p:nvSpPr>
        <p:spPr>
          <a:xfrm>
            <a:off x="3864738" y="3334992"/>
            <a:ext cx="81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25F90"/>
                </a:solidFill>
              </a:rPr>
              <a:t>D</a:t>
            </a:r>
            <a:r>
              <a:rPr lang="fr-FR" sz="1000" dirty="0">
                <a:solidFill>
                  <a:srgbClr val="125F90"/>
                </a:solidFill>
              </a:rPr>
              <a:t>érivateur</a:t>
            </a:r>
          </a:p>
        </p:txBody>
      </p:sp>
      <p:sp>
        <p:nvSpPr>
          <p:cNvPr id="139" name="ZoneTexte 138"/>
          <p:cNvSpPr txBox="1"/>
          <p:nvPr/>
        </p:nvSpPr>
        <p:spPr>
          <a:xfrm>
            <a:off x="5816027" y="2657423"/>
            <a:ext cx="1065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125F90"/>
                </a:solidFill>
              </a:rPr>
              <a:t>Void loop()</a:t>
            </a:r>
            <a:endParaRPr lang="fr-FR" dirty="0">
              <a:solidFill>
                <a:srgbClr val="125F90"/>
              </a:solidFill>
            </a:endParaRPr>
          </a:p>
        </p:txBody>
      </p:sp>
      <p:pic>
        <p:nvPicPr>
          <p:cNvPr id="140" name="Image 139" descr="mpu_-_6050_gyro_sens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32" y="4018105"/>
            <a:ext cx="1260332" cy="1078988"/>
          </a:xfrm>
          <a:prstGeom prst="rect">
            <a:avLst/>
          </a:prstGeom>
        </p:spPr>
      </p:pic>
      <p:pic>
        <p:nvPicPr>
          <p:cNvPr id="141" name="Image 1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44" y="2355182"/>
            <a:ext cx="1459458" cy="1213147"/>
          </a:xfrm>
          <a:prstGeom prst="rect">
            <a:avLst/>
          </a:prstGeom>
        </p:spPr>
      </p:pic>
      <p:sp>
        <p:nvSpPr>
          <p:cNvPr id="142" name="ZoneTexte 141"/>
          <p:cNvSpPr txBox="1"/>
          <p:nvPr/>
        </p:nvSpPr>
        <p:spPr>
          <a:xfrm>
            <a:off x="3708354" y="4350910"/>
            <a:ext cx="1811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125F90"/>
                </a:solidFill>
              </a:rPr>
              <a:t>Chaîne </a:t>
            </a:r>
            <a:r>
              <a:rPr lang="fr-FR" dirty="0">
                <a:solidFill>
                  <a:srgbClr val="125F90"/>
                </a:solidFill>
              </a:rPr>
              <a:t>de retour 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5636506" y="1290229"/>
            <a:ext cx="1407131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4" name="Connecteur droit avec flèche 143"/>
          <p:cNvCxnSpPr>
            <a:stCxn id="143" idx="2"/>
          </p:cNvCxnSpPr>
          <p:nvPr/>
        </p:nvCxnSpPr>
        <p:spPr>
          <a:xfrm flipH="1">
            <a:off x="6331010" y="1770560"/>
            <a:ext cx="9071" cy="872203"/>
          </a:xfrm>
          <a:prstGeom prst="straightConnector1">
            <a:avLst/>
          </a:prstGeom>
          <a:ln>
            <a:solidFill>
              <a:srgbClr val="125F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ZoneTexte 144"/>
          <p:cNvSpPr txBox="1"/>
          <p:nvPr/>
        </p:nvSpPr>
        <p:spPr>
          <a:xfrm>
            <a:off x="5762855" y="1317442"/>
            <a:ext cx="1162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125F90"/>
                </a:solidFill>
              </a:rPr>
              <a:t>Perturbation</a:t>
            </a:r>
          </a:p>
        </p:txBody>
      </p:sp>
      <p:pic>
        <p:nvPicPr>
          <p:cNvPr id="146" name="Image 1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157" y="1073326"/>
            <a:ext cx="663829" cy="612341"/>
          </a:xfrm>
          <a:prstGeom prst="rect">
            <a:avLst/>
          </a:prstGeom>
        </p:spPr>
      </p:pic>
      <p:sp>
        <p:nvSpPr>
          <p:cNvPr id="169" name="Titre 1"/>
          <p:cNvSpPr txBox="1">
            <a:spLocks/>
          </p:cNvSpPr>
          <p:nvPr/>
        </p:nvSpPr>
        <p:spPr>
          <a:xfrm>
            <a:off x="597684" y="-66271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3600" dirty="0" smtClean="0">
                <a:solidFill>
                  <a:srgbClr val="1D405D"/>
                </a:solidFill>
                <a:latin typeface="Montserrat"/>
                <a:cs typeface="Montserrat"/>
              </a:rPr>
              <a:t>Calculateur PID</a:t>
            </a:r>
            <a:endParaRPr lang="fr-FR" sz="3600" dirty="0">
              <a:solidFill>
                <a:srgbClr val="1D405D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0460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2" grpId="0" animBg="1"/>
      <p:bldP spid="123" grpId="0" animBg="1"/>
      <p:bldP spid="124" grpId="0" animBg="1"/>
      <p:bldP spid="125" grpId="0" animBg="1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2" grpId="0"/>
      <p:bldP spid="142" grpId="1"/>
      <p:bldP spid="143" grpId="0" animBg="1"/>
      <p:bldP spid="1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re 1"/>
          <p:cNvSpPr txBox="1">
            <a:spLocks/>
          </p:cNvSpPr>
          <p:nvPr/>
        </p:nvSpPr>
        <p:spPr>
          <a:xfrm>
            <a:off x="597684" y="-66271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3600" dirty="0" smtClean="0">
                <a:solidFill>
                  <a:srgbClr val="1D405D"/>
                </a:solidFill>
                <a:latin typeface="Montserrat"/>
                <a:cs typeface="Montserrat"/>
              </a:rPr>
              <a:t>Calculateur PID</a:t>
            </a:r>
            <a:endParaRPr lang="fr-FR" sz="3600" dirty="0">
              <a:solidFill>
                <a:srgbClr val="1D405D"/>
              </a:solidFill>
              <a:latin typeface="Montserrat"/>
              <a:cs typeface="Montserrat"/>
            </a:endParaRPr>
          </a:p>
        </p:txBody>
      </p:sp>
      <p:cxnSp>
        <p:nvCxnSpPr>
          <p:cNvPr id="68" name="Connecteur droit 67"/>
          <p:cNvCxnSpPr/>
          <p:nvPr/>
        </p:nvCxnSpPr>
        <p:spPr>
          <a:xfrm>
            <a:off x="2543133" y="2881076"/>
            <a:ext cx="894636" cy="3312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>
            <a:off x="3437769" y="2239309"/>
            <a:ext cx="0" cy="1293446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>
            <a:off x="3420549" y="3532754"/>
            <a:ext cx="348818" cy="0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3420549" y="2884037"/>
            <a:ext cx="348818" cy="296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>
            <a:off x="3420549" y="2240788"/>
            <a:ext cx="348818" cy="2406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5391130" y="2240789"/>
            <a:ext cx="0" cy="1291966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4973829" y="3532754"/>
            <a:ext cx="434521" cy="0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/>
          <p:nvPr/>
        </p:nvCxnSpPr>
        <p:spPr>
          <a:xfrm>
            <a:off x="4960534" y="2881076"/>
            <a:ext cx="447816" cy="296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4960534" y="2243224"/>
            <a:ext cx="447816" cy="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775140" y="3292604"/>
            <a:ext cx="1253676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3775140" y="2643887"/>
            <a:ext cx="1253676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75140" y="2003044"/>
            <a:ext cx="1253676" cy="480300"/>
          </a:xfrm>
          <a:prstGeom prst="rect">
            <a:avLst/>
          </a:prstGeom>
          <a:ln>
            <a:solidFill>
              <a:srgbClr val="125F9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79"/>
          <p:cNvCxnSpPr/>
          <p:nvPr/>
        </p:nvCxnSpPr>
        <p:spPr>
          <a:xfrm flipV="1">
            <a:off x="5391131" y="2884037"/>
            <a:ext cx="313025" cy="351"/>
          </a:xfrm>
          <a:prstGeom prst="line">
            <a:avLst/>
          </a:prstGeom>
          <a:ln>
            <a:solidFill>
              <a:srgbClr val="125F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ZoneTexte 80"/>
          <p:cNvSpPr txBox="1"/>
          <p:nvPr/>
        </p:nvSpPr>
        <p:spPr>
          <a:xfrm>
            <a:off x="2516682" y="248808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Erreur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3790535" y="153452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25F90"/>
                </a:solidFill>
              </a:rPr>
              <a:t>Régulateur</a:t>
            </a:r>
            <a:endParaRPr lang="fr-FR" dirty="0">
              <a:solidFill>
                <a:srgbClr val="125F90"/>
              </a:solidFill>
            </a:endParaRPr>
          </a:p>
        </p:txBody>
      </p:sp>
      <p:sp>
        <p:nvSpPr>
          <p:cNvPr id="83" name="ZoneTexte 82"/>
          <p:cNvSpPr txBox="1"/>
          <p:nvPr/>
        </p:nvSpPr>
        <p:spPr>
          <a:xfrm>
            <a:off x="3864738" y="2040414"/>
            <a:ext cx="981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25F90"/>
                </a:solidFill>
              </a:rPr>
              <a:t>P</a:t>
            </a:r>
            <a:r>
              <a:rPr lang="fr-FR" sz="1000" dirty="0">
                <a:solidFill>
                  <a:srgbClr val="125F90"/>
                </a:solidFill>
              </a:rPr>
              <a:t>roportionnel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3864738" y="2665501"/>
            <a:ext cx="81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25F90"/>
                </a:solidFill>
              </a:rPr>
              <a:t>I</a:t>
            </a:r>
            <a:r>
              <a:rPr lang="fr-FR" sz="1000" dirty="0">
                <a:solidFill>
                  <a:srgbClr val="125F90"/>
                </a:solidFill>
              </a:rPr>
              <a:t>ntégrateur</a:t>
            </a:r>
          </a:p>
        </p:txBody>
      </p:sp>
      <p:sp>
        <p:nvSpPr>
          <p:cNvPr id="85" name="ZoneTexte 84"/>
          <p:cNvSpPr txBox="1"/>
          <p:nvPr/>
        </p:nvSpPr>
        <p:spPr>
          <a:xfrm>
            <a:off x="3864738" y="3339108"/>
            <a:ext cx="81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125F90"/>
                </a:solidFill>
              </a:rPr>
              <a:t>D</a:t>
            </a:r>
            <a:r>
              <a:rPr lang="fr-FR" sz="1000" dirty="0">
                <a:solidFill>
                  <a:srgbClr val="125F90"/>
                </a:solidFill>
              </a:rPr>
              <a:t>érivateur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899933" y="2368216"/>
            <a:ext cx="589074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dirty="0" smtClean="0">
                <a:ln w="17780" cmpd="sng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</a:ln>
                <a:solidFill>
                  <a:srgbClr val="125F90"/>
                </a:solidFill>
              </a:rPr>
              <a:t>=</a:t>
            </a:r>
            <a:endParaRPr lang="de-DE" sz="5400" b="1" dirty="0">
              <a:ln w="17780" cmpd="sng">
                <a:solidFill>
                  <a:schemeClr val="tx2">
                    <a:lumMod val="75000"/>
                  </a:schemeClr>
                </a:solidFill>
                <a:prstDash val="solid"/>
                <a:miter lim="800000"/>
              </a:ln>
              <a:solidFill>
                <a:srgbClr val="125F90"/>
              </a:solidFill>
            </a:endParaRPr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20" y="2257970"/>
            <a:ext cx="1664465" cy="1383555"/>
          </a:xfrm>
          <a:prstGeom prst="rect">
            <a:avLst/>
          </a:prstGeom>
        </p:spPr>
      </p:pic>
      <p:pic>
        <p:nvPicPr>
          <p:cNvPr id="88" name="Image 87" descr="Screen Shot 2017-07-26 at 5.01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452" y="820365"/>
            <a:ext cx="2380389" cy="1312391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25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9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0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0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0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0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0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1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1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1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2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2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2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2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2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3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299 0 " pathEditMode="relative" ptsTypes="AA">
                                      <p:cBhvr>
                                        <p:cTn id="13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4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7 L -0.00139 0.21875 " pathEditMode="relative" rAng="0" ptsTypes="AA">
                                      <p:cBhvr>
                                        <p:cTn id="145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0926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3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Screen Shot 2017-07-26 at 5.01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759"/>
            <a:ext cx="9144000" cy="5041405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20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re 1"/>
          <p:cNvSpPr txBox="1">
            <a:spLocks/>
          </p:cNvSpPr>
          <p:nvPr/>
        </p:nvSpPr>
        <p:spPr>
          <a:xfrm>
            <a:off x="597684" y="-66271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3600" dirty="0" smtClean="0">
                <a:solidFill>
                  <a:srgbClr val="1D405D"/>
                </a:solidFill>
                <a:latin typeface="Montserrat"/>
                <a:cs typeface="Montserrat"/>
              </a:rPr>
              <a:t>Algorithme PID</a:t>
            </a:r>
            <a:endParaRPr lang="fr-FR" sz="3600" dirty="0">
              <a:solidFill>
                <a:srgbClr val="1D405D"/>
              </a:solidFill>
              <a:latin typeface="Montserrat"/>
              <a:cs typeface="Montserra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29122" y="1330517"/>
            <a:ext cx="7509089" cy="3308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r>
              <a:rPr lang="en-US" sz="1800" dirty="0">
                <a:solidFill>
                  <a:srgbClr val="0A3363"/>
                </a:solidFill>
                <a:latin typeface="Montserrat Light"/>
                <a:cs typeface="Montserrat Light"/>
              </a:rPr>
              <a:t> </a:t>
            </a:r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 last_error </a:t>
            </a:r>
            <a:r>
              <a:rPr lang="en-US" sz="1800" dirty="0">
                <a:solidFill>
                  <a:srgbClr val="0A3363"/>
                </a:solidFill>
                <a:latin typeface="Montserrat Light"/>
                <a:cs typeface="Montserrat Light"/>
              </a:rPr>
              <a:t>= </a:t>
            </a:r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error ;</a:t>
            </a:r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r>
              <a:rPr lang="en-US" sz="1800" dirty="0">
                <a:solidFill>
                  <a:srgbClr val="0A3363"/>
                </a:solidFill>
                <a:latin typeface="Montserrat Light"/>
                <a:cs typeface="Montserrat Light"/>
              </a:rPr>
              <a:t>}</a:t>
            </a:r>
            <a:endParaRPr lang="fr-FR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fr-FR" sz="11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33852" y="1413222"/>
            <a:ext cx="3617603" cy="247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r>
              <a:rPr lang="en-US" sz="1800" dirty="0">
                <a:solidFill>
                  <a:srgbClr val="0A3363"/>
                </a:solidFill>
                <a:latin typeface="Montserrat Light"/>
                <a:cs typeface="Montserrat Light"/>
              </a:rPr>
              <a:t>  </a:t>
            </a:r>
            <a:r>
              <a:rPr lang="en-US" sz="1800" u="sng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OUTPUT </a:t>
            </a:r>
            <a:r>
              <a:rPr lang="en-US" sz="1800" u="sng" dirty="0">
                <a:solidFill>
                  <a:srgbClr val="0A3363"/>
                </a:solidFill>
                <a:latin typeface="Montserrat Light"/>
                <a:cs typeface="Montserrat Light"/>
              </a:rPr>
              <a:t>= </a:t>
            </a:r>
            <a:r>
              <a:rPr lang="en-US" sz="1800" u="sng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Prop + Integ </a:t>
            </a:r>
            <a:r>
              <a:rPr lang="en-US" sz="1800" u="sng" dirty="0">
                <a:solidFill>
                  <a:srgbClr val="0A3363"/>
                </a:solidFill>
                <a:latin typeface="Montserrat Light"/>
                <a:cs typeface="Montserrat Light"/>
              </a:rPr>
              <a:t>+ </a:t>
            </a:r>
            <a:r>
              <a:rPr lang="en-US" sz="1800" u="sng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Diff</a:t>
            </a:r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 ;</a:t>
            </a:r>
            <a:endParaRPr lang="en-US" sz="1800" u="sng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fr-FR" sz="11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26240" y="1530884"/>
            <a:ext cx="648179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r>
              <a:rPr lang="en-US" sz="1800" dirty="0">
                <a:solidFill>
                  <a:srgbClr val="0A3363"/>
                </a:solidFill>
                <a:latin typeface="Montserrat Light"/>
                <a:cs typeface="Montserrat Light"/>
              </a:rPr>
              <a:t> </a:t>
            </a:r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 Diff = </a:t>
            </a:r>
            <a:r>
              <a:rPr lang="en-US" sz="1800" b="1" dirty="0">
                <a:solidFill>
                  <a:srgbClr val="0A3363"/>
                </a:solidFill>
                <a:latin typeface="Montserrat Light"/>
                <a:cs typeface="Montserrat Light"/>
              </a:rPr>
              <a:t>D_GAIN</a:t>
            </a:r>
            <a:r>
              <a:rPr lang="en-US" sz="1800" dirty="0">
                <a:solidFill>
                  <a:srgbClr val="0A3363"/>
                </a:solidFill>
                <a:latin typeface="Montserrat Light"/>
                <a:cs typeface="Montserrat Light"/>
              </a:rPr>
              <a:t> (</a:t>
            </a:r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error </a:t>
            </a:r>
            <a:r>
              <a:rPr lang="en-US" sz="1800" dirty="0">
                <a:solidFill>
                  <a:srgbClr val="0A3363"/>
                </a:solidFill>
                <a:latin typeface="Montserrat Light"/>
                <a:cs typeface="Montserrat Light"/>
              </a:rPr>
              <a:t>- </a:t>
            </a:r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last_error) ;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29061" y="1513354"/>
            <a:ext cx="6845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  Integ = Integ + (</a:t>
            </a:r>
            <a:r>
              <a:rPr lang="en-US" sz="1800" b="1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I_GAIN</a:t>
            </a:r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 </a:t>
            </a:r>
            <a:r>
              <a:rPr lang="en-US" sz="1800" dirty="0">
                <a:solidFill>
                  <a:srgbClr val="0A3363"/>
                </a:solidFill>
                <a:latin typeface="Montserrat Light"/>
                <a:cs typeface="Montserrat Light"/>
              </a:rPr>
              <a:t>* error</a:t>
            </a:r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) ;</a:t>
            </a:r>
            <a:endParaRPr lang="fr-FR" sz="11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26240" y="1297410"/>
            <a:ext cx="715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A3363"/>
                </a:solidFill>
                <a:latin typeface="Montserrat Light"/>
                <a:cs typeface="Montserrat Light"/>
              </a:rPr>
              <a:t>void calculate_pid(</a:t>
            </a:r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)</a:t>
            </a:r>
          </a:p>
          <a:p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{</a:t>
            </a:r>
            <a:endParaRPr lang="en-US" sz="18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29067" y="1505585"/>
            <a:ext cx="6013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  Prop = </a:t>
            </a:r>
            <a:r>
              <a:rPr lang="en-US" sz="1800" b="1" dirty="0">
                <a:solidFill>
                  <a:srgbClr val="0A3363"/>
                </a:solidFill>
                <a:latin typeface="Montserrat Light"/>
                <a:cs typeface="Montserrat Light"/>
              </a:rPr>
              <a:t>P_GAIN</a:t>
            </a:r>
            <a:r>
              <a:rPr lang="en-US" sz="1800" dirty="0">
                <a:solidFill>
                  <a:srgbClr val="0A3363"/>
                </a:solidFill>
                <a:latin typeface="Montserrat Light"/>
                <a:cs typeface="Montserrat Light"/>
              </a:rPr>
              <a:t> * error </a:t>
            </a:r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; </a:t>
            </a:r>
            <a:endParaRPr lang="fr-FR" sz="1100" dirty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324281" y="1178134"/>
            <a:ext cx="6013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  <a:p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  error = setpoint </a:t>
            </a:r>
            <a:r>
              <a:rPr lang="fr-FR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–</a:t>
            </a:r>
            <a:r>
              <a:rPr lang="en-US" sz="1800" dirty="0" smtClean="0">
                <a:solidFill>
                  <a:srgbClr val="0A3363"/>
                </a:solidFill>
                <a:latin typeface="Montserrat Light"/>
                <a:cs typeface="Montserrat Light"/>
              </a:rPr>
              <a:t> feedback ;</a:t>
            </a:r>
          </a:p>
          <a:p>
            <a:endParaRPr lang="en-US" sz="1800" dirty="0" smtClean="0">
              <a:solidFill>
                <a:srgbClr val="0A3363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310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 txBox="1">
            <a:spLocks/>
          </p:cNvSpPr>
          <p:nvPr/>
        </p:nvSpPr>
        <p:spPr>
          <a:xfrm>
            <a:off x="457200" y="36608"/>
            <a:ext cx="8229600" cy="8572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prstClr val="white"/>
                </a:solidFill>
                <a:latin typeface="Montserrat"/>
                <a:cs typeface="Montserrat"/>
              </a:rPr>
              <a:t>Calculateur PID</a:t>
            </a:r>
            <a:endParaRPr lang="fr-FR" sz="3600" dirty="0">
              <a:solidFill>
                <a:prstClr val="white"/>
              </a:solidFill>
              <a:latin typeface="Montserrat"/>
              <a:cs typeface="Montserrat"/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84652"/>
              </p:ext>
            </p:extLst>
          </p:nvPr>
        </p:nvGraphicFramePr>
        <p:xfrm>
          <a:off x="629137" y="2145316"/>
          <a:ext cx="7846344" cy="2122172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1961586"/>
                <a:gridCol w="1961586"/>
                <a:gridCol w="1961586"/>
                <a:gridCol w="1961586"/>
              </a:tblGrid>
              <a:tr h="5305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fr-FR" sz="1400" dirty="0"/>
                    </a:p>
                  </a:txBody>
                  <a:tcPr marT="34290" marB="3429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800" dirty="0" smtClean="0">
                          <a:latin typeface="Candara"/>
                          <a:cs typeface="Candara"/>
                        </a:rPr>
                        <a:t>Précision</a:t>
                      </a:r>
                      <a:endParaRPr lang="fr-FR" sz="1500" dirty="0"/>
                    </a:p>
                  </a:txBody>
                  <a:tcPr marT="34290" marB="3429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800" dirty="0" smtClean="0">
                          <a:latin typeface="Candara"/>
                          <a:cs typeface="Candara"/>
                        </a:rPr>
                        <a:t>Stabilité</a:t>
                      </a:r>
                      <a:endParaRPr lang="fr-FR" sz="1500" dirty="0"/>
                    </a:p>
                  </a:txBody>
                  <a:tcPr marT="34290" marB="3429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800" dirty="0" smtClean="0">
                          <a:latin typeface="Candara"/>
                          <a:cs typeface="Candara"/>
                        </a:rPr>
                        <a:t>Rapidité</a:t>
                      </a:r>
                      <a:endParaRPr lang="fr-FR" sz="1500" dirty="0"/>
                    </a:p>
                  </a:txBody>
                  <a:tcPr marT="34290" marB="34290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5305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500" dirty="0" smtClean="0">
                          <a:solidFill>
                            <a:schemeClr val="bg1"/>
                          </a:solidFill>
                          <a:latin typeface="Candara"/>
                          <a:cs typeface="Candara"/>
                        </a:rPr>
                        <a:t>   </a:t>
                      </a:r>
                      <a:r>
                        <a:rPr lang="fr-FR" sz="1800" dirty="0" smtClean="0">
                          <a:solidFill>
                            <a:schemeClr val="bg1"/>
                          </a:solidFill>
                          <a:latin typeface="Candara"/>
                          <a:cs typeface="Candara"/>
                        </a:rPr>
                        <a:t>P</a:t>
                      </a:r>
                      <a:r>
                        <a:rPr lang="fr-FR" sz="800" dirty="0" smtClean="0">
                          <a:solidFill>
                            <a:schemeClr val="bg1"/>
                          </a:solidFill>
                          <a:latin typeface="Candara"/>
                          <a:cs typeface="Candara"/>
                        </a:rPr>
                        <a:t>roportionnel</a:t>
                      </a:r>
                    </a:p>
                  </a:txBody>
                  <a:tcPr marT="34290" marB="3429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T="34290" marB="34290">
                    <a:noFill/>
                  </a:tcPr>
                </a:tc>
              </a:tr>
              <a:tr h="5305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800" dirty="0" smtClean="0">
                          <a:solidFill>
                            <a:schemeClr val="bg1"/>
                          </a:solidFill>
                          <a:latin typeface="Candara"/>
                          <a:cs typeface="Candara"/>
                        </a:rPr>
                        <a:t>I</a:t>
                      </a:r>
                      <a:r>
                        <a:rPr lang="fr-FR" sz="800" dirty="0" smtClean="0">
                          <a:solidFill>
                            <a:schemeClr val="bg1"/>
                          </a:solidFill>
                          <a:latin typeface="Candara"/>
                          <a:cs typeface="Candara"/>
                        </a:rPr>
                        <a:t>ntégrateur</a:t>
                      </a:r>
                      <a:endParaRPr lang="fr-FR" sz="800" dirty="0">
                        <a:solidFill>
                          <a:schemeClr val="bg1"/>
                        </a:solidFill>
                        <a:latin typeface="Candara"/>
                        <a:cs typeface="Candara"/>
                      </a:endParaRPr>
                    </a:p>
                  </a:txBody>
                  <a:tcPr marT="34290" marB="3429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T="34290" marB="34290">
                    <a:noFill/>
                  </a:tcPr>
                </a:tc>
              </a:tr>
              <a:tr h="53054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tabLst/>
                      </a:pPr>
                      <a:r>
                        <a:rPr lang="fr-FR" sz="1800" dirty="0" smtClean="0">
                          <a:solidFill>
                            <a:schemeClr val="bg1"/>
                          </a:solidFill>
                          <a:latin typeface="Candara"/>
                          <a:cs typeface="Candara"/>
                        </a:rPr>
                        <a:t>D</a:t>
                      </a:r>
                      <a:r>
                        <a:rPr lang="fr-FR" sz="800" dirty="0" smtClean="0">
                          <a:solidFill>
                            <a:schemeClr val="bg1"/>
                          </a:solidFill>
                          <a:latin typeface="Candara"/>
                          <a:cs typeface="Candara"/>
                        </a:rPr>
                        <a:t>érivateur</a:t>
                      </a:r>
                      <a:endParaRPr lang="fr-FR" sz="800" dirty="0">
                        <a:solidFill>
                          <a:schemeClr val="bg1"/>
                        </a:solidFill>
                        <a:latin typeface="Candara"/>
                        <a:cs typeface="Candara"/>
                      </a:endParaRPr>
                    </a:p>
                  </a:txBody>
                  <a:tcPr marT="34290" marB="3429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T="34290" marB="34290">
                    <a:noFill/>
                  </a:tcPr>
                </a:tc>
              </a:tr>
            </a:tbl>
          </a:graphicData>
        </a:graphic>
      </p:graphicFrame>
      <p:cxnSp>
        <p:nvCxnSpPr>
          <p:cNvPr id="4" name="Connecteur droit avec flèche 3"/>
          <p:cNvCxnSpPr/>
          <p:nvPr/>
        </p:nvCxnSpPr>
        <p:spPr>
          <a:xfrm flipV="1">
            <a:off x="3300044" y="2839719"/>
            <a:ext cx="388913" cy="2198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300044" y="3356083"/>
            <a:ext cx="388913" cy="2198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5363197" y="3863840"/>
            <a:ext cx="388913" cy="2198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7318973" y="3860723"/>
            <a:ext cx="388913" cy="2198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7318973" y="2825757"/>
            <a:ext cx="388913" cy="2198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7318973" y="3352936"/>
            <a:ext cx="388913" cy="222926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5363197" y="3352936"/>
            <a:ext cx="388913" cy="222926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5363197" y="2842817"/>
            <a:ext cx="388913" cy="222926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3300044" y="3860692"/>
            <a:ext cx="388913" cy="222926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74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677523"/>
            <a:ext cx="6400800" cy="467180"/>
          </a:xfrm>
        </p:spPr>
        <p:txBody>
          <a:bodyPr/>
          <a:lstStyle/>
          <a:p>
            <a:r>
              <a:rPr lang="nl-NL" sz="4800" dirty="0">
                <a:latin typeface="Candara"/>
                <a:cs typeface="Candara"/>
              </a:rPr>
              <a:t>InvenSense MPU-6050</a:t>
            </a:r>
            <a:endParaRPr lang="fr-FR" sz="4800" dirty="0">
              <a:latin typeface="Candara"/>
              <a:cs typeface="Candara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34099" y="2144701"/>
            <a:ext cx="5181601" cy="1125140"/>
          </a:xfrm>
        </p:spPr>
        <p:txBody>
          <a:bodyPr/>
          <a:lstStyle/>
          <a:p>
            <a:r>
              <a:rPr lang="fr-FR" sz="2400" dirty="0">
                <a:latin typeface="Candara"/>
                <a:cs typeface="Candara"/>
              </a:rPr>
              <a:t>C'est quoi un </a:t>
            </a:r>
            <a:r>
              <a:rPr lang="fr-FR" sz="2400" dirty="0" smtClean="0">
                <a:latin typeface="Candara"/>
                <a:cs typeface="Candara"/>
              </a:rPr>
              <a:t>MPU-6050?</a:t>
            </a:r>
            <a:endParaRPr lang="fr-CA" dirty="0">
              <a:latin typeface="Candara"/>
              <a:cs typeface="Candara"/>
            </a:endParaRPr>
          </a:p>
        </p:txBody>
      </p:sp>
      <p:pic>
        <p:nvPicPr>
          <p:cNvPr id="6" name="Image 5" descr="Car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606" y="4222750"/>
            <a:ext cx="1247493" cy="8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3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Genès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Genès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Genès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Genès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</TotalTime>
  <Words>1017</Words>
  <Application>Microsoft Macintosh PowerPoint</Application>
  <PresentationFormat>Présentation à l'écran (16:9)</PresentationFormat>
  <Paragraphs>194</Paragraphs>
  <Slides>26</Slides>
  <Notes>19</Notes>
  <HiddenSlides>0</HiddenSlides>
  <MMClips>0</MMClips>
  <ScaleCrop>false</ScaleCrop>
  <HeadingPairs>
    <vt:vector size="4" baseType="variant">
      <vt:variant>
        <vt:lpstr>Thème</vt:lpstr>
      </vt:variant>
      <vt:variant>
        <vt:i4>6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Ganymede template</vt:lpstr>
      <vt:lpstr>Ragozine template</vt:lpstr>
      <vt:lpstr>1_Genèse</vt:lpstr>
      <vt:lpstr>3_Genèse</vt:lpstr>
      <vt:lpstr>4_Genèse</vt:lpstr>
      <vt:lpstr>5_Genèse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InvenSense MPU-6050</vt:lpstr>
      <vt:lpstr>MPU-6050</vt:lpstr>
      <vt:lpstr>MPU-6050</vt:lpstr>
      <vt:lpstr>InvenSense MPU-6050</vt:lpstr>
      <vt:lpstr>MPU-6050</vt:lpstr>
      <vt:lpstr>MPU-6050</vt:lpstr>
      <vt:lpstr>MPU-6050</vt:lpstr>
      <vt:lpstr>InvenSense MPU-6050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en Aérodynamique et Électronique appliqués aux quadricoptères</dc:title>
  <cp:lastModifiedBy>bbbb bbbb</cp:lastModifiedBy>
  <cp:revision>126</cp:revision>
  <dcterms:modified xsi:type="dcterms:W3CDTF">2019-02-28T19:48:10Z</dcterms:modified>
</cp:coreProperties>
</file>